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48" r:id="rId2"/>
    <p:sldMasterId id="2147483660" r:id="rId3"/>
  </p:sldMasterIdLst>
  <p:notesMasterIdLst>
    <p:notesMasterId r:id="rId11"/>
  </p:notesMasterIdLst>
  <p:handoutMasterIdLst>
    <p:handoutMasterId r:id="rId12"/>
  </p:handoutMasterIdLst>
  <p:sldIdLst>
    <p:sldId id="287" r:id="rId4"/>
    <p:sldId id="288" r:id="rId5"/>
    <p:sldId id="289" r:id="rId6"/>
    <p:sldId id="290" r:id="rId7"/>
    <p:sldId id="291" r:id="rId8"/>
    <p:sldId id="292" r:id="rId9"/>
    <p:sldId id="28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SCH Marlène" initials="M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55C"/>
    <a:srgbClr val="F79646"/>
    <a:srgbClr val="4D4D4D"/>
    <a:srgbClr val="898989"/>
    <a:srgbClr val="1F3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94545"/>
  </p:normalViewPr>
  <p:slideViewPr>
    <p:cSldViewPr>
      <p:cViewPr varScale="1">
        <p:scale>
          <a:sx n="51" d="100"/>
          <a:sy n="51" d="100"/>
        </p:scale>
        <p:origin x="62" y="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BE57-C65F-4946-9F75-6BD732D04963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Opération Santé Témoin - Avril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5311E-725B-46D4-97B8-FAD34FA572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584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215B-677A-234F-89EA-2B0AACE9BF43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Opération Santé Témoin - Avril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7EED-F941-5741-B1AB-F58A7CCAD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300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7EED-F941-5741-B1AB-F58A7CCADB7A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Opération Santé Témoin - Avril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2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Modifier l’accompagnement</a:t>
            </a:r>
            <a:r>
              <a:rPr lang="fr-FR" baseline="0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Opération Santé Témoin - Avril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A7EED-F941-5741-B1AB-F58A7CCADB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7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Glisser les 4 carrés vers le bas </a:t>
            </a:r>
          </a:p>
          <a:p>
            <a:r>
              <a:rPr lang="fr-FR" dirty="0" smtClean="0"/>
              <a:t>Mettre en ligne les</a:t>
            </a:r>
            <a:r>
              <a:rPr lang="fr-FR" baseline="0" dirty="0" smtClean="0"/>
              <a:t> 3 thématiques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Opération Santé Témoin - Avril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A7EED-F941-5741-B1AB-F58A7CCADB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Nommer un référent</a:t>
            </a:r>
            <a:r>
              <a:rPr lang="fr-FR" baseline="0" dirty="0" smtClean="0"/>
              <a:t> qui se rendra disponible 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Accorder... </a:t>
            </a:r>
            <a:r>
              <a:rPr lang="fr-FR" baseline="0" dirty="0" smtClean="0"/>
              <a:t>M</a:t>
            </a:r>
            <a:r>
              <a:rPr lang="is-IS" baseline="0" dirty="0" smtClean="0"/>
              <a:t>ettre la durée ou les dates</a:t>
            </a:r>
            <a:endParaRPr lang="fr-FR" baseline="0" dirty="0" smtClean="0"/>
          </a:p>
          <a:p>
            <a:r>
              <a:rPr lang="fr-FR" dirty="0" smtClean="0"/>
              <a:t>Sous forme de </a:t>
            </a:r>
            <a:r>
              <a:rPr lang="fr-FR" dirty="0" err="1" smtClean="0"/>
              <a:t>ficheS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Opération Santé Témoin - Avril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A7EED-F941-5741-B1AB-F58A7CCADB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3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"/>
          <p:cNvSpPr>
            <a:spLocks noGrp="1"/>
          </p:cNvSpPr>
          <p:nvPr>
            <p:ph type="title" hasCustomPrompt="1"/>
          </p:nvPr>
        </p:nvSpPr>
        <p:spPr>
          <a:xfrm>
            <a:off x="889670" y="1844824"/>
            <a:ext cx="749875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0" baseline="0">
                <a:solidFill>
                  <a:srgbClr val="4D4D4D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2995860"/>
            <a:ext cx="7488311" cy="865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67944" y="6237312"/>
            <a:ext cx="4824215" cy="432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00" baseline="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2pPr>
            <a:lvl3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Lieu - Date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6237312"/>
            <a:ext cx="3240360" cy="4320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 dirty="0" smtClean="0"/>
              <a:t>Nom 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96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2420888"/>
            <a:ext cx="5472608" cy="6059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="1">
                <a:solidFill>
                  <a:srgbClr val="F9B55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Insérer Remerciements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5085184"/>
            <a:ext cx="5472608" cy="503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4221088"/>
            <a:ext cx="5472733" cy="431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1F3664"/>
                </a:solidFill>
              </a:defRPr>
            </a:lvl1pPr>
          </a:lstStyle>
          <a:p>
            <a:pPr lvl="0"/>
            <a:r>
              <a:rPr lang="fr-FR" dirty="0" smtClean="0"/>
              <a:t>Toute l’ADEME sur www.ademe.fr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01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9B55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50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9B55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556792"/>
            <a:ext cx="864096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F9B55C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6169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556792"/>
            <a:ext cx="410445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F9B55C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16" y="1556792"/>
            <a:ext cx="4176464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F9B55C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9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79646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9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umeration graphiques, vidéos et/o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556792"/>
            <a:ext cx="4104456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200150" indent="-285750">
              <a:buClr>
                <a:srgbClr val="F9B55C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16016" y="1556792"/>
            <a:ext cx="4176464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8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rgbClr val="F9B55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6093296"/>
            <a:ext cx="4165016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6381874"/>
            <a:ext cx="4176464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3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, vidéos et/o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7"/>
          <p:cNvSpPr>
            <a:spLocks noGrp="1"/>
          </p:cNvSpPr>
          <p:nvPr>
            <p:ph sz="quarter" idx="10" hasCustomPrompt="1"/>
          </p:nvPr>
        </p:nvSpPr>
        <p:spPr>
          <a:xfrm>
            <a:off x="251520" y="1556792"/>
            <a:ext cx="4104456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  <a:endParaRPr lang="fr-FR" dirty="0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16016" y="1556792"/>
            <a:ext cx="4176464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8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9B55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6093296"/>
            <a:ext cx="4104456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6381874"/>
            <a:ext cx="4104456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6093296"/>
            <a:ext cx="4165016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6381874"/>
            <a:ext cx="4176464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98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, vidéo et/ou im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1519" y="1556792"/>
            <a:ext cx="8640961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9B55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6093296"/>
            <a:ext cx="7693408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6381874"/>
            <a:ext cx="7704856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36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2276872"/>
            <a:ext cx="5324128" cy="10801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000" b="1">
                <a:solidFill>
                  <a:srgbClr val="F9B55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Titre sous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97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332656"/>
            <a:ext cx="5324128" cy="6059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000" b="1" baseline="0">
                <a:solidFill>
                  <a:srgbClr val="F9B55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Plan / Conclusion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3491880" y="1124745"/>
            <a:ext cx="5328592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buSzPct val="120000"/>
              <a:buFontTx/>
              <a:buBlip>
                <a:blip r:embed="rId2"/>
              </a:buBlip>
              <a:defRPr sz="240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F9B55C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  <a:p>
            <a:pPr lvl="0"/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491880" y="5157192"/>
            <a:ext cx="5317144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3491880" y="5445770"/>
            <a:ext cx="5328592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0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53922" cy="5823719"/>
          </a:xfrm>
          <a:prstGeom prst="rect">
            <a:avLst/>
          </a:prstGeom>
          <a:solidFill>
            <a:srgbClr val="F9B5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globe.png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6" y="826412"/>
            <a:ext cx="3871161" cy="3871161"/>
          </a:xfrm>
          <a:prstGeom prst="rect">
            <a:avLst/>
          </a:prstGeom>
        </p:spPr>
      </p:pic>
      <p:pic>
        <p:nvPicPr>
          <p:cNvPr id="6" name="Image 5" descr="bandeau_ADE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359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3922" cy="922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53922" cy="922668"/>
          </a:xfrm>
          <a:prstGeom prst="rect">
            <a:avLst/>
          </a:prstGeom>
          <a:solidFill>
            <a:srgbClr val="F9B5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bandeau_ADEM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759"/>
            <a:ext cx="9144000" cy="847344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8464602" y="6542596"/>
            <a:ext cx="514400" cy="3651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709FEE-F792-45ED-BA1C-456E25B91E40}" type="slidenum">
              <a:rPr lang="fr-FR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texte 19"/>
          <p:cNvSpPr txBox="1">
            <a:spLocks/>
          </p:cNvSpPr>
          <p:nvPr/>
        </p:nvSpPr>
        <p:spPr>
          <a:xfrm>
            <a:off x="1403350" y="6564759"/>
            <a:ext cx="3024188" cy="2889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Titre et/ou intitulé</a:t>
            </a:r>
            <a:endParaRPr lang="fr-FR" dirty="0"/>
          </a:p>
        </p:txBody>
      </p:sp>
      <p:sp>
        <p:nvSpPr>
          <p:cNvPr id="11" name="Espace réservé du texte 22"/>
          <p:cNvSpPr txBox="1">
            <a:spLocks/>
          </p:cNvSpPr>
          <p:nvPr/>
        </p:nvSpPr>
        <p:spPr>
          <a:xfrm>
            <a:off x="6947355" y="6585794"/>
            <a:ext cx="1512888" cy="2889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2" name="Espace réservé du texte 24"/>
          <p:cNvSpPr txBox="1">
            <a:spLocks/>
          </p:cNvSpPr>
          <p:nvPr/>
        </p:nvSpPr>
        <p:spPr>
          <a:xfrm>
            <a:off x="179388" y="6564759"/>
            <a:ext cx="1152525" cy="288925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EF5B2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www.ademe.fr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347864" cy="5823719"/>
          </a:xfrm>
          <a:prstGeom prst="rect">
            <a:avLst/>
          </a:prstGeom>
          <a:solidFill>
            <a:srgbClr val="F9B5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9B55C"/>
              </a:solidFill>
            </a:endParaRPr>
          </a:p>
        </p:txBody>
      </p:sp>
      <p:pic>
        <p:nvPicPr>
          <p:cNvPr id="14" name="Image 13" descr="bandeau_ADE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359"/>
            <a:ext cx="9144000" cy="847344"/>
          </a:xfrm>
          <a:prstGeom prst="rect">
            <a:avLst/>
          </a:prstGeom>
        </p:spPr>
      </p:pic>
      <p:pic>
        <p:nvPicPr>
          <p:cNvPr id="8" name="Image 7" descr="globe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0" y="1522812"/>
            <a:ext cx="2478364" cy="2478362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8464602" y="659226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709FEE-F792-45ED-BA1C-456E25B91E40}" type="slidenum">
              <a:rPr lang="fr-FR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texte 19"/>
          <p:cNvSpPr txBox="1">
            <a:spLocks/>
          </p:cNvSpPr>
          <p:nvPr/>
        </p:nvSpPr>
        <p:spPr>
          <a:xfrm>
            <a:off x="1403350" y="6564759"/>
            <a:ext cx="3024188" cy="2889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Titre et/ou intitulé</a:t>
            </a:r>
            <a:endParaRPr lang="fr-FR" dirty="0"/>
          </a:p>
        </p:txBody>
      </p:sp>
      <p:sp>
        <p:nvSpPr>
          <p:cNvPr id="11" name="Espace réservé du texte 22"/>
          <p:cNvSpPr txBox="1">
            <a:spLocks/>
          </p:cNvSpPr>
          <p:nvPr/>
        </p:nvSpPr>
        <p:spPr>
          <a:xfrm>
            <a:off x="6947355" y="6585794"/>
            <a:ext cx="1512888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2" name="Espace réservé du texte 24"/>
          <p:cNvSpPr txBox="1">
            <a:spLocks/>
          </p:cNvSpPr>
          <p:nvPr/>
        </p:nvSpPr>
        <p:spPr>
          <a:xfrm>
            <a:off x="179388" y="6564759"/>
            <a:ext cx="1152525" cy="288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EF5B2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www.ademe.fr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49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99"/>
            <a:ext cx="9252520" cy="30974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4839" y="4350126"/>
            <a:ext cx="2209113" cy="13254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13458"/>
            <a:ext cx="9144000" cy="122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dirty="0" smtClean="0">
                <a:solidFill>
                  <a:srgbClr val="CE1C00"/>
                </a:solidFill>
                <a:effectLst/>
                <a:latin typeface="BlairMdITC TT Medium" charset="0"/>
                <a:ea typeface="Calibri" charset="0"/>
                <a:cs typeface="Times New Roman" charset="0"/>
              </a:rPr>
              <a:t>Opération Santé Témoin</a:t>
            </a:r>
          </a:p>
          <a:p>
            <a:pPr algn="ctr">
              <a:spcAft>
                <a:spcPts val="0"/>
              </a:spcAft>
            </a:pPr>
            <a:endParaRPr lang="fr-FR" sz="1200" dirty="0" smtClean="0">
              <a:solidFill>
                <a:srgbClr val="CE1C00"/>
              </a:solidFill>
              <a:effectLst/>
              <a:latin typeface="BlairMdITC TT Medium" charset="0"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CE1C00"/>
                </a:solidFill>
                <a:latin typeface="BlairMdITC TT Medium" charset="0"/>
                <a:ea typeface="Calibri" charset="0"/>
                <a:cs typeface="Times New Roman" charset="0"/>
              </a:rPr>
              <a:t>« INTÉGRER L’ÉCONOMIE CIRCULAIRE EN SANTÉ »</a:t>
            </a:r>
            <a:endParaRPr lang="fr-FR" sz="105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355976" y="4437112"/>
            <a:ext cx="67759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-2307583" y="6293582"/>
            <a:ext cx="666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En partenariat avec :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  <a:latin typeface="Euphemia UCAS" charset="0"/>
              <a:ea typeface="Euphemia UCAS" charset="0"/>
              <a:cs typeface="Euphemia UCAS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84" y="6064016"/>
            <a:ext cx="1371680" cy="77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25" y="6236968"/>
            <a:ext cx="1494207" cy="42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56" y="5921817"/>
            <a:ext cx="1131012" cy="89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37" y="6214175"/>
            <a:ext cx="1303283" cy="47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/>
          <p:cNvSpPr txBox="1"/>
          <p:nvPr/>
        </p:nvSpPr>
        <p:spPr>
          <a:xfrm>
            <a:off x="0" y="-17957"/>
            <a:ext cx="167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Réalisée par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  <a:latin typeface="Euphemia UCAS" charset="0"/>
              <a:ea typeface="Euphemia UCAS" charset="0"/>
              <a:cs typeface="Euphemia UCAS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82"/>
            <a:ext cx="1503937" cy="11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>
          <a:xfrm>
            <a:off x="107504" y="1628800"/>
            <a:ext cx="3520480" cy="432048"/>
          </a:xfrm>
        </p:spPr>
        <p:txBody>
          <a:bodyPr/>
          <a:lstStyle/>
          <a:p>
            <a:r>
              <a:rPr lang="fr-FR" dirty="0" smtClean="0"/>
              <a:t>OBJECTIFS DE L’ADEME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771872" y="2606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CADRAGE DE L’OPÉRATION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Euphemia UCAS" charset="0"/>
              <a:ea typeface="Euphemia UCAS" charset="0"/>
              <a:cs typeface="Euphemia UCAS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95536" y="2420888"/>
            <a:ext cx="606688" cy="331702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95536" y="5085184"/>
            <a:ext cx="606688" cy="331702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7624" y="2276872"/>
            <a:ext cx="3867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Accompagner 15 établissements sanitaires et 5 </a:t>
            </a:r>
            <a:r>
              <a:rPr lang="fr-FR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Ehpads</a:t>
            </a:r>
            <a:r>
              <a:rPr lang="fr-FR" sz="1600" dirty="0" smtClean="0">
                <a:latin typeface="Century Gothic" charset="0"/>
                <a:ea typeface="Century Gothic" charset="0"/>
                <a:cs typeface="Century Gothic" charset="0"/>
              </a:rPr>
              <a:t> sur trois thèmes de l’économie circulaire :</a:t>
            </a:r>
          </a:p>
          <a:p>
            <a:pPr algn="just"/>
            <a:endParaRPr lang="fr-FR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RÉDUCTION ET VALORISATION DES DÉCHETS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LUTTE CONTRE LE GASPILLAGE ALIMENTAIRE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ACHATS RESPONSABLES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87624" y="4999001"/>
            <a:ext cx="3867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Century Gothic" charset="0"/>
                <a:ea typeface="Century Gothic" charset="0"/>
                <a:cs typeface="Century Gothic" charset="0"/>
              </a:rPr>
              <a:t>L’Objectif est de vous proposer </a:t>
            </a:r>
            <a:r>
              <a:rPr lang="fr-FR" sz="1600" b="1" dirty="0">
                <a:latin typeface="Century Gothic" charset="0"/>
                <a:ea typeface="Century Gothic" charset="0"/>
                <a:cs typeface="Century Gothic" charset="0"/>
              </a:rPr>
              <a:t>un plan d’action réaliste, </a:t>
            </a: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source </a:t>
            </a:r>
            <a:r>
              <a:rPr lang="fr-FR" sz="1600" b="1" dirty="0">
                <a:latin typeface="Century Gothic" charset="0"/>
                <a:ea typeface="Century Gothic" charset="0"/>
                <a:cs typeface="Century Gothic" charset="0"/>
              </a:rPr>
              <a:t>d’économies </a:t>
            </a: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et de gains environnementaux </a:t>
            </a:r>
            <a:endParaRPr lang="fr-FR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5353708" y="2752590"/>
            <a:ext cx="3520480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F9B55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QUI EST CONCERNÉ ?</a:t>
            </a:r>
            <a:endParaRPr lang="fr-FR" dirty="0"/>
          </a:p>
        </p:txBody>
      </p:sp>
      <p:sp>
        <p:nvSpPr>
          <p:cNvPr id="13" name="Chevron 12"/>
          <p:cNvSpPr/>
          <p:nvPr/>
        </p:nvSpPr>
        <p:spPr>
          <a:xfrm>
            <a:off x="5328756" y="3554044"/>
            <a:ext cx="606688" cy="331702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292080" y="4437112"/>
            <a:ext cx="606688" cy="331702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43896" y="3294101"/>
            <a:ext cx="30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Century Gothic" charset="0"/>
                <a:ea typeface="Century Gothic" charset="0"/>
                <a:cs typeface="Century Gothic" charset="0"/>
              </a:rPr>
              <a:t>Les établissements de santé membres de la </a:t>
            </a: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FHF, la FHP</a:t>
            </a:r>
            <a:r>
              <a:rPr lang="fr-FR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ou la FEHAP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43896" y="5004465"/>
            <a:ext cx="309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1 seul site </a:t>
            </a:r>
            <a:r>
              <a:rPr lang="fr-FR" sz="1600" dirty="0" smtClean="0">
                <a:latin typeface="Century Gothic" charset="0"/>
                <a:ea typeface="Century Gothic" charset="0"/>
                <a:cs typeface="Century Gothic" charset="0"/>
              </a:rPr>
              <a:t>géographique par établissement </a:t>
            </a:r>
          </a:p>
        </p:txBody>
      </p:sp>
      <p:sp>
        <p:nvSpPr>
          <p:cNvPr id="18" name="Chevron 17"/>
          <p:cNvSpPr/>
          <p:nvPr/>
        </p:nvSpPr>
        <p:spPr>
          <a:xfrm>
            <a:off x="5328756" y="5108708"/>
            <a:ext cx="606688" cy="331702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43896" y="4284385"/>
            <a:ext cx="309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Century Gothic" charset="0"/>
                <a:ea typeface="Century Gothic" charset="0"/>
                <a:cs typeface="Century Gothic" charset="0"/>
              </a:rPr>
              <a:t>Les établissements situés en </a:t>
            </a:r>
            <a:r>
              <a:rPr lang="fr-FR" sz="1600" b="1" dirty="0" smtClean="0">
                <a:latin typeface="Century Gothic" charset="0"/>
                <a:ea typeface="Century Gothic" charset="0"/>
                <a:cs typeface="Century Gothic" charset="0"/>
              </a:rPr>
              <a:t>France métropolitaine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403648" y="6597352"/>
            <a:ext cx="70567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Présentation Opération Santé </a:t>
            </a:r>
            <a:r>
              <a:rPr lang="fr-FR" sz="900" smtClean="0"/>
              <a:t>Témoin – Avril 2017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33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0"/>
          </p:nvPr>
        </p:nvSpPr>
        <p:spPr>
          <a:xfrm>
            <a:off x="1763688" y="1124744"/>
            <a:ext cx="7120880" cy="288032"/>
          </a:xfrm>
        </p:spPr>
        <p:txBody>
          <a:bodyPr/>
          <a:lstStyle/>
          <a:p>
            <a:r>
              <a:rPr lang="fr-FR" dirty="0" smtClean="0"/>
              <a:t>OPÉRATION </a:t>
            </a:r>
            <a:r>
              <a:rPr lang="fr-FR" smtClean="0"/>
              <a:t>SANTÉ TÉMOIN</a:t>
            </a:r>
            <a:endParaRPr lang="fr-FR" dirty="0"/>
          </a:p>
        </p:txBody>
      </p:sp>
      <p:sp>
        <p:nvSpPr>
          <p:cNvPr id="8" name="Titre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L’OFFRE DE L’ADEME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Euphemia UCAS" charset="0"/>
              <a:ea typeface="Euphemia UCAS" charset="0"/>
              <a:cs typeface="Euphemia UCAS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403648" y="6597352"/>
            <a:ext cx="70567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Présentation Opération Santé </a:t>
            </a:r>
            <a:r>
              <a:rPr lang="fr-FR" sz="900" smtClean="0"/>
              <a:t>Témoin – Avril 2017</a:t>
            </a:r>
            <a:endParaRPr lang="fr-FR" sz="9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633"/>
            <a:ext cx="9144000" cy="40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9"/>
          </p:nvPr>
        </p:nvSpPr>
        <p:spPr>
          <a:xfrm>
            <a:off x="1763688" y="1124744"/>
            <a:ext cx="7120880" cy="288032"/>
          </a:xfrm>
        </p:spPr>
        <p:txBody>
          <a:bodyPr/>
          <a:lstStyle/>
          <a:p>
            <a:r>
              <a:rPr lang="fr-FR" dirty="0" smtClean="0"/>
              <a:t>À l’attention </a:t>
            </a:r>
            <a:r>
              <a:rPr lang="fr-FR" smtClean="0"/>
              <a:t>des établissements sélectionnés</a:t>
            </a:r>
            <a:endParaRPr lang="fr-FR" dirty="0"/>
          </a:p>
        </p:txBody>
      </p:sp>
      <p:sp>
        <p:nvSpPr>
          <p:cNvPr id="6" name="Titr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PLANNING DE L’ÉTUDE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Euphemia UCAS" charset="0"/>
              <a:ea typeface="Euphemia UCAS" charset="0"/>
              <a:cs typeface="Euphemia UCAS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015"/>
            <a:ext cx="9144000" cy="463529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03648" y="6597352"/>
            <a:ext cx="70567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Présentation Opération Santé </a:t>
            </a:r>
            <a:r>
              <a:rPr lang="fr-FR" sz="900" smtClean="0"/>
              <a:t>Témoin – Avril 2017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8872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051146"/>
          </a:xfrm>
        </p:spPr>
        <p:txBody>
          <a:bodyPr>
            <a:normAutofit/>
          </a:bodyPr>
          <a:lstStyle/>
          <a:p>
            <a:pPr algn="r"/>
            <a:r>
              <a:rPr lang="fr-FR" sz="1800" dirty="0">
                <a:latin typeface="Euphemia UCAS" charset="0"/>
                <a:ea typeface="Euphemia UCAS" charset="0"/>
                <a:cs typeface="Euphemia UCAS" charset="0"/>
              </a:rPr>
              <a:t>POURQUOI S’ENGAGER, POUR QUELLE VALORISATION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03648" y="6597352"/>
            <a:ext cx="70567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Présentation Opération Santé </a:t>
            </a:r>
            <a:r>
              <a:rPr lang="fr-FR" sz="900" smtClean="0"/>
              <a:t>Témoin – Avril 2017</a:t>
            </a:r>
            <a:endParaRPr lang="fr-FR" sz="900"/>
          </a:p>
        </p:txBody>
      </p:sp>
      <p:sp>
        <p:nvSpPr>
          <p:cNvPr id="4" name="ZoneTexte 3"/>
          <p:cNvSpPr txBox="1"/>
          <p:nvPr/>
        </p:nvSpPr>
        <p:spPr>
          <a:xfrm>
            <a:off x="2113005" y="2842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65" y="1052736"/>
            <a:ext cx="1740639" cy="1338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3591" y="2369181"/>
            <a:ext cx="2070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9FC801"/>
                </a:solidFill>
              </a:rPr>
              <a:t>POUR LUTTER CONTRE LE GASPILLAGE ALIMENTAIRE </a:t>
            </a:r>
            <a:r>
              <a:rPr lang="fr-FR" sz="1400" b="1" dirty="0">
                <a:solidFill>
                  <a:srgbClr val="9FC801"/>
                </a:solidFill>
              </a:rPr>
              <a:t>!</a:t>
            </a:r>
            <a:endParaRPr lang="fr-FR" sz="1400" dirty="0"/>
          </a:p>
        </p:txBody>
      </p: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44" y="1124744"/>
            <a:ext cx="1333046" cy="1180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1" name="Rectangle 10"/>
          <p:cNvSpPr/>
          <p:nvPr/>
        </p:nvSpPr>
        <p:spPr>
          <a:xfrm>
            <a:off x="1707851" y="2369181"/>
            <a:ext cx="1719231" cy="75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75563A"/>
                </a:solidFill>
              </a:rPr>
              <a:t>POUR RÉDUIRE </a:t>
            </a:r>
            <a:r>
              <a:rPr lang="fr-FR" sz="1400" b="1" dirty="0">
                <a:solidFill>
                  <a:srgbClr val="75563A"/>
                </a:solidFill>
              </a:rPr>
              <a:t>ET </a:t>
            </a:r>
          </a:p>
          <a:p>
            <a:pPr algn="ctr"/>
            <a:r>
              <a:rPr lang="fr-FR" sz="1400" b="1" dirty="0" smtClean="0">
                <a:solidFill>
                  <a:srgbClr val="75563A"/>
                </a:solidFill>
              </a:rPr>
              <a:t>VALORISER </a:t>
            </a:r>
          </a:p>
          <a:p>
            <a:pPr algn="ctr"/>
            <a:r>
              <a:rPr lang="fr-FR" sz="1400" b="1" dirty="0" smtClean="0">
                <a:solidFill>
                  <a:srgbClr val="75563A"/>
                </a:solidFill>
              </a:rPr>
              <a:t>VOS DÉCHETS </a:t>
            </a:r>
            <a:r>
              <a:rPr lang="fr-FR" sz="1400" b="1" dirty="0">
                <a:solidFill>
                  <a:srgbClr val="75563A"/>
                </a:solidFill>
              </a:rPr>
              <a:t>!</a:t>
            </a: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740" y="1397700"/>
            <a:ext cx="1489588" cy="8791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49093" y="2375017"/>
            <a:ext cx="1891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599D2F"/>
                </a:solidFill>
              </a:rPr>
              <a:t>POUR EFFECTUER DES ACHATS RESPONSABLES !</a:t>
            </a:r>
            <a:endParaRPr lang="fr-FR" sz="1400" b="1" dirty="0">
              <a:solidFill>
                <a:srgbClr val="599D2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2" y="3284984"/>
            <a:ext cx="6876256" cy="30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VOS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ENGAGEMENTS</a:t>
            </a:r>
            <a:endParaRPr lang="fr-FR" dirty="0"/>
          </a:p>
        </p:txBody>
      </p:sp>
      <p:sp>
        <p:nvSpPr>
          <p:cNvPr id="15" name="Sous-titre 14"/>
          <p:cNvSpPr>
            <a:spLocks noGrp="1"/>
          </p:cNvSpPr>
          <p:nvPr>
            <p:ph type="subTitle" idx="18"/>
          </p:nvPr>
        </p:nvSpPr>
        <p:spPr/>
        <p:txBody>
          <a:bodyPr/>
          <a:lstStyle/>
          <a:p>
            <a:r>
              <a:rPr lang="fr-FR" dirty="0" smtClean="0"/>
              <a:t>Conditions préalables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403648" y="6597352"/>
            <a:ext cx="70567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Présentation Opération Santé </a:t>
            </a:r>
            <a:r>
              <a:rPr lang="fr-FR" sz="900" smtClean="0"/>
              <a:t>Témoin – Avril 2017</a:t>
            </a:r>
            <a:endParaRPr lang="fr-FR" sz="900"/>
          </a:p>
        </p:txBody>
      </p:sp>
      <p:sp>
        <p:nvSpPr>
          <p:cNvPr id="19" name="Chevron 18"/>
          <p:cNvSpPr/>
          <p:nvPr/>
        </p:nvSpPr>
        <p:spPr>
          <a:xfrm>
            <a:off x="259850" y="2348880"/>
            <a:ext cx="432048" cy="216024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59850" y="2888940"/>
            <a:ext cx="432048" cy="216024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259850" y="3555014"/>
            <a:ext cx="432048" cy="216024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259850" y="4257092"/>
            <a:ext cx="432048" cy="216024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59850" y="5139190"/>
            <a:ext cx="432048" cy="216024"/>
          </a:xfrm>
          <a:prstGeom prst="chevron">
            <a:avLst>
              <a:gd name="adj" fmla="val 31395"/>
            </a:avLst>
          </a:prstGeom>
          <a:pattFill prst="pct40">
            <a:fgClr>
              <a:srgbClr val="F9B55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8172400" cy="34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563888" y="116632"/>
            <a:ext cx="5324128" cy="1080120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  <a:t>VOUS SOUHAITEZ VOUS ENGAGER ?</a:t>
            </a:r>
            <a:b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phemia UCAS" charset="0"/>
                <a:ea typeface="Euphemia UCAS" charset="0"/>
                <a:cs typeface="Euphemia UCAS" charset="0"/>
              </a:rPr>
            </a:b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6597352"/>
            <a:ext cx="70567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Présentation Opération Santé </a:t>
            </a:r>
            <a:r>
              <a:rPr lang="fr-FR" sz="900" smtClean="0"/>
              <a:t>Témoin – Avril 2017</a:t>
            </a:r>
            <a:endParaRPr lang="fr-FR" sz="9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5904656" cy="22322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635" y="4005064"/>
            <a:ext cx="2209113" cy="13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Ademe colorimétrie orange">
      <a:dk1>
        <a:sysClr val="windowText" lastClr="000000"/>
      </a:dk1>
      <a:lt1>
        <a:sysClr val="window" lastClr="24D2CA"/>
      </a:lt1>
      <a:dk2>
        <a:srgbClr val="EF5B2F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jaune-4_3.pptx" id="{7FFD7EC0-9E2B-4A17-9D52-1A0BBA77179A}" vid="{8D0CAFF2-7D9E-4032-943D-1EA2BB75035C}"/>
    </a:ext>
  </a:extLst>
</a:theme>
</file>

<file path=ppt/theme/theme2.xml><?xml version="1.0" encoding="utf-8"?>
<a:theme xmlns:a="http://schemas.openxmlformats.org/drawingml/2006/main" name="PAGE">
  <a:themeElements>
    <a:clrScheme name="Office">
      <a:dk1>
        <a:sysClr val="windowText" lastClr="000000"/>
      </a:dk1>
      <a:lt1>
        <a:sysClr val="window" lastClr="24D2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jaune-4_3.pptx" id="{7FFD7EC0-9E2B-4A17-9D52-1A0BBA77179A}" vid="{75BEB485-1D1E-42F3-AE5B-717578847446}"/>
    </a:ext>
  </a:extLst>
</a:theme>
</file>

<file path=ppt/theme/theme3.xml><?xml version="1.0" encoding="utf-8"?>
<a:theme xmlns:a="http://schemas.openxmlformats.org/drawingml/2006/main" name="INTERCALAIRE">
  <a:themeElements>
    <a:clrScheme name="Ademe colorimétrie orange">
      <a:dk1>
        <a:sysClr val="windowText" lastClr="000000"/>
      </a:dk1>
      <a:lt1>
        <a:sysClr val="window" lastClr="24D2CA"/>
      </a:lt1>
      <a:dk2>
        <a:srgbClr val="EF5B2F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jaune-4_3.pptx" id="{7FFD7EC0-9E2B-4A17-9D52-1A0BBA77179A}" vid="{3594F81A-56FD-438E-B03D-EAAC9FCCAC49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24D2CA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24D2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modele_jaune-4_3</Template>
  <TotalTime>5967</TotalTime>
  <Words>244</Words>
  <Application>Microsoft Office PowerPoint</Application>
  <PresentationFormat>Affichage à l'écran (4:3)</PresentationFormat>
  <Paragraphs>50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BlairMdITC TT Medium</vt:lpstr>
      <vt:lpstr>Calibri</vt:lpstr>
      <vt:lpstr>Century Gothic</vt:lpstr>
      <vt:lpstr>Courier New</vt:lpstr>
      <vt:lpstr>Euphemia UCAS</vt:lpstr>
      <vt:lpstr>Times New Roman</vt:lpstr>
      <vt:lpstr>Trebuchet MS</vt:lpstr>
      <vt:lpstr>Wingdings</vt:lpstr>
      <vt:lpstr>2_Thème Office</vt:lpstr>
      <vt:lpstr>PAGE</vt:lpstr>
      <vt:lpstr>INTERCALAIRE</vt:lpstr>
      <vt:lpstr>Présentation PowerPoint</vt:lpstr>
      <vt:lpstr>Présentation PowerPoint</vt:lpstr>
      <vt:lpstr>L’OFFRE DE L’ADEME</vt:lpstr>
      <vt:lpstr>PLANNING DE L’ÉTUDE</vt:lpstr>
      <vt:lpstr>POURQUOI S’ENGAGER, POUR QUELLE VALORISATION ?</vt:lpstr>
      <vt:lpstr>VOS ENGAGEMENTS</vt:lpstr>
      <vt:lpstr>VOUS SOUHAITEZ VOUS ENGAGER ? 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DRESCH Marlène</dc:creator>
  <cp:lastModifiedBy>DRESCH Marlène</cp:lastModifiedBy>
  <cp:revision>24</cp:revision>
  <cp:lastPrinted>2017-04-24T17:11:57Z</cp:lastPrinted>
  <dcterms:created xsi:type="dcterms:W3CDTF">2017-03-27T15:49:16Z</dcterms:created>
  <dcterms:modified xsi:type="dcterms:W3CDTF">2017-05-10T06:49:36Z</dcterms:modified>
</cp:coreProperties>
</file>