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57" r:id="rId3"/>
    <p:sldId id="268" r:id="rId4"/>
    <p:sldId id="269" r:id="rId5"/>
    <p:sldId id="260" r:id="rId6"/>
    <p:sldId id="258" r:id="rId7"/>
    <p:sldId id="259"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53" autoAdjust="0"/>
  </p:normalViewPr>
  <p:slideViewPr>
    <p:cSldViewPr>
      <p:cViewPr varScale="1">
        <p:scale>
          <a:sx n="62" d="100"/>
          <a:sy n="62" d="100"/>
        </p:scale>
        <p:origin x="-15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74486-535F-4776-9863-F9D3387277B5}" type="datetimeFigureOut">
              <a:rPr lang="fr-FR" smtClean="0"/>
              <a:t>01/12/2015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DA24A2-1370-431F-B18E-AC767838D972}" type="slidenum">
              <a:rPr lang="fr-FR" smtClean="0"/>
              <a:t>‹N°›</a:t>
            </a:fld>
            <a:endParaRPr lang="fr-FR" dirty="0"/>
          </a:p>
        </p:txBody>
      </p:sp>
    </p:spTree>
    <p:extLst>
      <p:ext uri="{BB962C8B-B14F-4D97-AF65-F5344CB8AC3E}">
        <p14:creationId xmlns:p14="http://schemas.microsoft.com/office/powerpoint/2010/main" val="1780301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LES CONDITIONS</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environnement de travail ;</a:t>
            </a: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conditions d’emploi (formation, carrière, égalité, parcours professionnel…).</a:t>
            </a: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conditions de vie extraprofessionnelles en relation avec le travail ;</a:t>
            </a:r>
          </a:p>
          <a:p>
            <a:r>
              <a:rPr lang="fr-FR" sz="1200" b="1" kern="1200" dirty="0" smtClean="0">
                <a:solidFill>
                  <a:schemeClr val="tx1"/>
                </a:solidFill>
                <a:effectLst/>
                <a:latin typeface="+mn-lt"/>
                <a:ea typeface="+mn-ea"/>
                <a:cs typeface="+mn-cs"/>
              </a:rPr>
              <a:t>LA CAPACITÉ À S’EXPRIMER ET À AGIR</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participatif / </a:t>
            </a:r>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partenariat social / </a:t>
            </a:r>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soutien managérial / soutien des collectifs (travail en équipe). </a:t>
            </a:r>
          </a:p>
          <a:p>
            <a:r>
              <a:rPr lang="fr-FR" sz="1200" b="1" kern="1200" dirty="0" smtClean="0">
                <a:solidFill>
                  <a:schemeClr val="tx1"/>
                </a:solidFill>
                <a:effectLst/>
                <a:latin typeface="+mn-lt"/>
                <a:ea typeface="+mn-ea"/>
                <a:cs typeface="+mn-cs"/>
              </a:rPr>
              <a:t>LE CONTENU DU TRAVAIL</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autonomie au travail : </a:t>
            </a:r>
            <a:r>
              <a:rPr lang="fr-FR" sz="1200" kern="1200" dirty="0" smtClean="0">
                <a:solidFill>
                  <a:schemeClr val="tx1"/>
                </a:solidFill>
                <a:effectLst/>
                <a:latin typeface="+mn-lt"/>
                <a:ea typeface="+mn-ea"/>
                <a:cs typeface="+mn-cs"/>
              </a:rPr>
              <a:t>pouvoir d’agir sur des éléments de la tâche =&gt; procurer un </a:t>
            </a:r>
            <a:r>
              <a:rPr lang="fr-FR" sz="1200" i="1" kern="1200" dirty="0" smtClean="0">
                <a:solidFill>
                  <a:schemeClr val="tx1"/>
                </a:solidFill>
                <a:effectLst/>
                <a:latin typeface="+mn-lt"/>
                <a:ea typeface="+mn-ea"/>
                <a:cs typeface="+mn-cs"/>
              </a:rPr>
              <a:t>sentiment de maîtrise </a:t>
            </a:r>
            <a:r>
              <a:rPr lang="fr-FR" sz="1200" kern="1200" dirty="0" smtClean="0">
                <a:solidFill>
                  <a:schemeClr val="tx1"/>
                </a:solidFill>
                <a:effectLst/>
                <a:latin typeface="+mn-lt"/>
                <a:ea typeface="+mn-ea"/>
                <a:cs typeface="+mn-cs"/>
              </a:rPr>
              <a:t>;</a:t>
            </a:r>
          </a:p>
          <a:p>
            <a:r>
              <a:rPr lang="fr-FR" sz="1200" b="1" kern="1200" dirty="0" smtClean="0">
                <a:solidFill>
                  <a:schemeClr val="tx1"/>
                </a:solidFill>
                <a:effectLst/>
                <a:latin typeface="+mn-lt"/>
                <a:ea typeface="+mn-ea"/>
                <a:cs typeface="+mn-cs"/>
              </a:rPr>
              <a:t>• valeur du travail : </a:t>
            </a:r>
            <a:r>
              <a:rPr lang="fr-FR" sz="1200" kern="1200" dirty="0" smtClean="0">
                <a:solidFill>
                  <a:schemeClr val="tx1"/>
                </a:solidFill>
                <a:effectLst/>
                <a:latin typeface="+mn-lt"/>
                <a:ea typeface="+mn-ea"/>
                <a:cs typeface="+mn-cs"/>
              </a:rPr>
              <a:t>au </a:t>
            </a:r>
            <a:r>
              <a:rPr lang="fr-FR" sz="1200" i="1" kern="1200" dirty="0" smtClean="0">
                <a:solidFill>
                  <a:schemeClr val="tx1"/>
                </a:solidFill>
                <a:effectLst/>
                <a:latin typeface="+mn-lt"/>
                <a:ea typeface="+mn-ea"/>
                <a:cs typeface="+mn-cs"/>
              </a:rPr>
              <a:t>sentiment d’utilité </a:t>
            </a:r>
            <a:r>
              <a:rPr lang="fr-FR" sz="1200" kern="1200" dirty="0" smtClean="0">
                <a:solidFill>
                  <a:schemeClr val="tx1"/>
                </a:solidFill>
                <a:effectLst/>
                <a:latin typeface="+mn-lt"/>
                <a:ea typeface="+mn-ea"/>
                <a:cs typeface="+mn-cs"/>
              </a:rPr>
              <a:t>;</a:t>
            </a:r>
          </a:p>
          <a:p>
            <a:r>
              <a:rPr lang="fr-FR" sz="1200" b="1" kern="1200" dirty="0" smtClean="0">
                <a:solidFill>
                  <a:schemeClr val="tx1"/>
                </a:solidFill>
                <a:effectLst/>
                <a:latin typeface="+mn-lt"/>
                <a:ea typeface="+mn-ea"/>
                <a:cs typeface="+mn-cs"/>
              </a:rPr>
              <a:t>• travail apprenant : </a:t>
            </a:r>
            <a:r>
              <a:rPr lang="fr-FR" sz="1200" kern="1200" dirty="0" smtClean="0">
                <a:solidFill>
                  <a:schemeClr val="tx1"/>
                </a:solidFill>
                <a:effectLst/>
                <a:latin typeface="+mn-lt"/>
                <a:ea typeface="+mn-ea"/>
                <a:cs typeface="+mn-cs"/>
              </a:rPr>
              <a:t>mobilisation d’un ensemble de compétences =&gt; rend le travail </a:t>
            </a:r>
            <a:r>
              <a:rPr lang="fr-FR" sz="1200" i="1" kern="1200" dirty="0" smtClean="0">
                <a:solidFill>
                  <a:schemeClr val="tx1"/>
                </a:solidFill>
                <a:effectLst/>
                <a:latin typeface="+mn-lt"/>
                <a:ea typeface="+mn-ea"/>
                <a:cs typeface="+mn-cs"/>
              </a:rPr>
              <a:t>intéressant </a:t>
            </a:r>
            <a:r>
              <a:rPr lang="fr-FR" sz="1200" kern="1200" dirty="0" smtClean="0">
                <a:solidFill>
                  <a:schemeClr val="tx1"/>
                </a:solidFill>
                <a:effectLst/>
                <a:latin typeface="+mn-lt"/>
                <a:ea typeface="+mn-ea"/>
                <a:cs typeface="+mn-cs"/>
              </a:rPr>
              <a:t>;</a:t>
            </a:r>
          </a:p>
          <a:p>
            <a:r>
              <a:rPr lang="fr-FR" sz="1200" b="1" kern="1200" dirty="0" smtClean="0">
                <a:solidFill>
                  <a:schemeClr val="tx1"/>
                </a:solidFill>
                <a:effectLst/>
                <a:latin typeface="+mn-lt"/>
                <a:ea typeface="+mn-ea"/>
                <a:cs typeface="+mn-cs"/>
              </a:rPr>
              <a:t>• travail complet : </a:t>
            </a:r>
            <a:r>
              <a:rPr lang="fr-FR" sz="1200" kern="1200" dirty="0" smtClean="0">
                <a:solidFill>
                  <a:schemeClr val="tx1"/>
                </a:solidFill>
                <a:effectLst/>
                <a:latin typeface="+mn-lt"/>
                <a:ea typeface="+mn-ea"/>
                <a:cs typeface="+mn-cs"/>
              </a:rPr>
              <a:t>réaliser une tâche complète non seulement au plan organisationnel mais aussi et l’évaluer pour accroitre la qualité, (</a:t>
            </a:r>
            <a:r>
              <a:rPr lang="fr-FR" sz="1200" i="1" kern="1200" dirty="0" smtClean="0">
                <a:solidFill>
                  <a:schemeClr val="tx1"/>
                </a:solidFill>
                <a:effectLst/>
                <a:latin typeface="+mn-lt"/>
                <a:ea typeface="+mn-ea"/>
                <a:cs typeface="+mn-cs"/>
              </a:rPr>
              <a:t>sentiment de responsabilité)</a:t>
            </a:r>
            <a:r>
              <a:rPr lang="fr-FR" sz="1200" kern="1200" dirty="0" smtClean="0">
                <a:solidFill>
                  <a:schemeClr val="tx1"/>
                </a:solidFill>
                <a:effectLst/>
                <a:latin typeface="+mn-lt"/>
                <a:ea typeface="+mn-ea"/>
                <a:cs typeface="+mn-cs"/>
              </a:rPr>
              <a:t>.</a:t>
            </a:r>
          </a:p>
          <a:p>
            <a:r>
              <a:rPr lang="fr-FR" sz="1200" b="1" u="none" kern="1200" dirty="0" smtClean="0">
                <a:solidFill>
                  <a:srgbClr val="FF0000"/>
                </a:solidFill>
                <a:effectLst/>
                <a:latin typeface="+mn-lt"/>
                <a:ea typeface="+mn-ea"/>
                <a:cs typeface="+mn-cs"/>
              </a:rPr>
              <a:t>L’objectif d’une démarche QVT est de « penser le contenu du travail » lors des phases de conception, de mise en œuvre et d’évaluation des projets techniques ou organisationnels. </a:t>
            </a:r>
            <a:endParaRPr lang="fr-FR" sz="1200" u="none" kern="1200" dirty="0" smtClean="0">
              <a:solidFill>
                <a:srgbClr val="FF0000"/>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5</a:t>
            </a:fld>
            <a:endParaRPr lang="fr-FR" dirty="0"/>
          </a:p>
        </p:txBody>
      </p:sp>
    </p:spTree>
    <p:extLst>
      <p:ext uri="{BB962C8B-B14F-4D97-AF65-F5344CB8AC3E}">
        <p14:creationId xmlns:p14="http://schemas.microsoft.com/office/powerpoint/2010/main" val="57081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SOUTENIR LA QUALITÉ DE L’ENGAGEMENT </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un regard plus positif sur le travail et sur sa potentialité au plan du développement individuel et collectif.</a:t>
            </a:r>
          </a:p>
          <a:p>
            <a:r>
              <a:rPr lang="fr-FR" sz="1200" b="1" u="none" strike="noStrike" kern="1200" dirty="0" smtClean="0">
                <a:solidFill>
                  <a:schemeClr val="tx1"/>
                </a:solidFill>
                <a:effectLst/>
                <a:latin typeface="+mn-lt"/>
                <a:ea typeface="+mn-ea"/>
                <a:cs typeface="+mn-cs"/>
              </a:rPr>
              <a:t>La démarche QVT vise d’abord à </a:t>
            </a:r>
            <a:r>
              <a:rPr lang="fr-FR" sz="1200" b="1" i="1" u="none" strike="noStrike" kern="1200" dirty="0" smtClean="0">
                <a:solidFill>
                  <a:schemeClr val="tx1"/>
                </a:solidFill>
                <a:effectLst/>
                <a:latin typeface="+mn-lt"/>
                <a:ea typeface="+mn-ea"/>
                <a:cs typeface="+mn-cs"/>
              </a:rPr>
              <a:t>reconnaître et soutenir </a:t>
            </a:r>
            <a:r>
              <a:rPr lang="fr-FR" sz="1200" b="1" u="none" strike="noStrike" kern="1200" dirty="0" smtClean="0">
                <a:solidFill>
                  <a:schemeClr val="tx1"/>
                </a:solidFill>
                <a:effectLst/>
                <a:latin typeface="+mn-lt"/>
                <a:ea typeface="+mn-ea"/>
                <a:cs typeface="+mn-cs"/>
              </a:rPr>
              <a:t>la qualité de l’engagement dans le travail et l’établissement de santé. </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RENFORCER LA COHÉRENCE DES RÉPONSES AUX ENJEUX SOCIAUX</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Enjeux des établissements de santé trop souvent traités en silo, et surtout sans lien avec l’organisation du travail, les conditions de réalisation de l’activité.</a:t>
            </a:r>
          </a:p>
          <a:p>
            <a:r>
              <a:rPr lang="fr-FR" sz="1200" kern="1200" dirty="0" smtClean="0">
                <a:solidFill>
                  <a:schemeClr val="tx1"/>
                </a:solidFill>
                <a:effectLst/>
                <a:latin typeface="+mn-lt"/>
                <a:ea typeface="+mn-ea"/>
                <a:cs typeface="+mn-cs"/>
              </a:rPr>
              <a:t>QVT = une opportunité de décloisonnement des thématiques abordées / construction d’un projet fédérateur, cohérence dans l’action </a:t>
            </a:r>
          </a:p>
          <a:p>
            <a:r>
              <a:rPr lang="fr-FR" sz="1200" kern="1200" dirty="0" smtClean="0">
                <a:solidFill>
                  <a:schemeClr val="tx1"/>
                </a:solidFill>
                <a:effectLst/>
                <a:latin typeface="+mn-lt"/>
                <a:ea typeface="+mn-ea"/>
                <a:cs typeface="+mn-cs"/>
              </a:rPr>
              <a:t>Meilleure implication des parties prenantes et équipement du dialogue social.</a:t>
            </a:r>
          </a:p>
          <a:p>
            <a:r>
              <a:rPr lang="fr-FR" sz="1200" b="1" u="none" strike="noStrike" kern="1200" dirty="0" smtClean="0">
                <a:solidFill>
                  <a:schemeClr val="tx1"/>
                </a:solidFill>
                <a:effectLst/>
                <a:latin typeface="+mn-lt"/>
                <a:ea typeface="+mn-ea"/>
                <a:cs typeface="+mn-cs"/>
              </a:rPr>
              <a:t>La possibilité de négocier </a:t>
            </a:r>
            <a:r>
              <a:rPr lang="fr-FR" sz="1200" b="1" i="1" u="none" strike="noStrike" kern="1200" dirty="0" smtClean="0">
                <a:solidFill>
                  <a:schemeClr val="tx1"/>
                </a:solidFill>
                <a:effectLst/>
                <a:latin typeface="+mn-lt"/>
                <a:ea typeface="+mn-ea"/>
                <a:cs typeface="+mn-cs"/>
              </a:rPr>
              <a:t>un accord unique </a:t>
            </a:r>
            <a:r>
              <a:rPr lang="fr-FR" sz="1200" b="1" u="none" strike="noStrike" kern="1200" dirty="0" smtClean="0">
                <a:solidFill>
                  <a:schemeClr val="tx1"/>
                </a:solidFill>
                <a:effectLst/>
                <a:latin typeface="+mn-lt"/>
                <a:ea typeface="+mn-ea"/>
                <a:cs typeface="+mn-cs"/>
              </a:rPr>
              <a:t>sur ces sujets permettra de fédérer les énergies, d’apporter de la cohérence dans l’action et d’assurer un meilleur suivi des progrès réalisés. </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PILOTER AUTREMENT LA PERFORMANCE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L’enjeu est </a:t>
            </a:r>
            <a:r>
              <a:rPr lang="fr-FR" sz="1200" i="1" kern="1200" dirty="0" smtClean="0">
                <a:solidFill>
                  <a:schemeClr val="tx1"/>
                </a:solidFill>
                <a:effectLst/>
                <a:latin typeface="+mn-lt"/>
                <a:ea typeface="+mn-ea"/>
                <a:cs typeface="+mn-cs"/>
              </a:rPr>
              <a:t>d’articuler une triple trajectoire </a:t>
            </a:r>
            <a:r>
              <a:rPr lang="fr-FR" sz="1200" kern="1200" dirty="0" smtClean="0">
                <a:solidFill>
                  <a:schemeClr val="tx1"/>
                </a:solidFill>
                <a:effectLst/>
                <a:latin typeface="+mn-lt"/>
                <a:ea typeface="+mn-ea"/>
                <a:cs typeface="+mn-cs"/>
              </a:rPr>
              <a:t>: </a:t>
            </a:r>
          </a:p>
          <a:p>
            <a:pPr lvl="0"/>
            <a:r>
              <a:rPr lang="fr-FR" sz="1200" kern="1200" dirty="0" smtClean="0">
                <a:solidFill>
                  <a:schemeClr val="tx1"/>
                </a:solidFill>
                <a:effectLst/>
                <a:latin typeface="+mn-lt"/>
                <a:ea typeface="+mn-ea"/>
                <a:cs typeface="+mn-cs"/>
              </a:rPr>
              <a:t>celle du contexte (la demande de soins, les ressources et contraintes budgétaires), </a:t>
            </a:r>
          </a:p>
          <a:p>
            <a:pPr lvl="0"/>
            <a:r>
              <a:rPr lang="fr-FR" sz="1200" kern="1200" dirty="0" smtClean="0">
                <a:solidFill>
                  <a:schemeClr val="tx1"/>
                </a:solidFill>
                <a:effectLst/>
                <a:latin typeface="+mn-lt"/>
                <a:ea typeface="+mn-ea"/>
                <a:cs typeface="+mn-cs"/>
              </a:rPr>
              <a:t>celle de l’organisation (la flexibilité, le </a:t>
            </a:r>
            <a:r>
              <a:rPr lang="fr-FR" sz="1200" kern="1200" dirty="0" err="1" smtClean="0">
                <a:solidFill>
                  <a:schemeClr val="tx1"/>
                </a:solidFill>
                <a:effectLst/>
                <a:latin typeface="+mn-lt"/>
                <a:ea typeface="+mn-ea"/>
                <a:cs typeface="+mn-cs"/>
              </a:rPr>
              <a:t>lean</a:t>
            </a:r>
            <a:r>
              <a:rPr lang="fr-FR" sz="1200" kern="1200" dirty="0" smtClean="0">
                <a:solidFill>
                  <a:schemeClr val="tx1"/>
                </a:solidFill>
                <a:effectLst/>
                <a:latin typeface="+mn-lt"/>
                <a:ea typeface="+mn-ea"/>
                <a:cs typeface="+mn-cs"/>
              </a:rPr>
              <a:t>…),  </a:t>
            </a:r>
          </a:p>
          <a:p>
            <a:pPr lvl="0"/>
            <a:r>
              <a:rPr lang="fr-FR" sz="1200" kern="1200" dirty="0" smtClean="0">
                <a:solidFill>
                  <a:schemeClr val="tx1"/>
                </a:solidFill>
                <a:effectLst/>
                <a:latin typeface="+mn-lt"/>
                <a:ea typeface="+mn-ea"/>
                <a:cs typeface="+mn-cs"/>
              </a:rPr>
              <a:t>celle des métiers (parcours, mobilité…).</a:t>
            </a: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6</a:t>
            </a:fld>
            <a:endParaRPr lang="fr-FR"/>
          </a:p>
        </p:txBody>
      </p:sp>
    </p:spTree>
    <p:extLst>
      <p:ext uri="{BB962C8B-B14F-4D97-AF65-F5344CB8AC3E}">
        <p14:creationId xmlns:p14="http://schemas.microsoft.com/office/powerpoint/2010/main" val="4054083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Cette démarche est adaptable à chaque situation : les objectifs, les méthodes et la nature des livrables sont à concevoir en fonction du contexte de l’établissement.</a:t>
            </a:r>
          </a:p>
          <a:p>
            <a:r>
              <a:rPr lang="fr-FR" sz="1200" kern="1200" dirty="0" smtClean="0">
                <a:solidFill>
                  <a:schemeClr val="tx1"/>
                </a:solidFill>
                <a:effectLst/>
                <a:latin typeface="+mn-lt"/>
                <a:ea typeface="+mn-ea"/>
                <a:cs typeface="+mn-cs"/>
              </a:rPr>
              <a:t>Une démarche QVT réussie s’appuie sur une approche systémique, c’est-à-dire  vers les enjeux forts et les relations entre les facteurs-clés.</a:t>
            </a:r>
          </a:p>
          <a:p>
            <a:r>
              <a:rPr lang="fr-FR" sz="1200" kern="1200" dirty="0" smtClean="0">
                <a:solidFill>
                  <a:schemeClr val="tx1"/>
                </a:solidFill>
                <a:effectLst/>
                <a:latin typeface="+mn-lt"/>
                <a:ea typeface="+mn-ea"/>
                <a:cs typeface="+mn-cs"/>
              </a:rPr>
              <a:t>Par exemple, à l’occasion d’un réaménagement de l’environnement physique de travail, il convient de renforcer la pertinence de la conduite du projet en faisant des liens avec l’activité réelle de travail, la qualité des soins et les données sociales de façon à ne pas gérer uniquement les impératifs techniques du projet.</a:t>
            </a:r>
          </a:p>
          <a:p>
            <a:r>
              <a:rPr lang="fr-FR" sz="1200" kern="1200" dirty="0" smtClean="0">
                <a:solidFill>
                  <a:schemeClr val="tx1"/>
                </a:solidFill>
                <a:effectLst/>
                <a:latin typeface="+mn-lt"/>
                <a:ea typeface="+mn-ea"/>
                <a:cs typeface="+mn-cs"/>
              </a:rPr>
              <a:t>L’ambition de la démarche QVT vise la recherche de solutions pragmatiques pertinentes tout en s’inscrivant dans une politique plus générale. c’est à travers la pratique et l’expérimentation que l’on trouvera des réponses adaptées.</a:t>
            </a: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7</a:t>
            </a:fld>
            <a:endParaRPr lang="fr-FR" dirty="0"/>
          </a:p>
        </p:txBody>
      </p:sp>
    </p:spTree>
    <p:extLst>
      <p:ext uri="{BB962C8B-B14F-4D97-AF65-F5344CB8AC3E}">
        <p14:creationId xmlns:p14="http://schemas.microsoft.com/office/powerpoint/2010/main" val="3370002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Définir un périmètre</a:t>
            </a:r>
            <a:endParaRPr lang="fr-FR" dirty="0" smtClean="0"/>
          </a:p>
          <a:p>
            <a:pPr lvl="1"/>
            <a:r>
              <a:rPr lang="fr-FR" dirty="0" smtClean="0"/>
              <a:t>Choisir un projet de nature technico-organisationnelle  au sein d’une unité, d’un service ou d’un pôle sur un projet particulier et pas nécessairement sur tout l’établissement. </a:t>
            </a:r>
          </a:p>
          <a:p>
            <a:pPr lvl="1"/>
            <a:r>
              <a:rPr lang="fr-FR" dirty="0" smtClean="0"/>
              <a:t>Le choix du périmètre ou des unités, services ou pôles pour expérimenter peut se faire selon différentes voies :</a:t>
            </a:r>
          </a:p>
          <a:p>
            <a:pPr lvl="2"/>
            <a:r>
              <a:rPr lang="fr-FR" dirty="0" smtClean="0"/>
              <a:t>Instances paritaires (CHSCT, CTE ou structure ad hoc) qui décident du périmètre de l’expérimentation.</a:t>
            </a:r>
          </a:p>
          <a:p>
            <a:pPr lvl="2"/>
            <a:r>
              <a:rPr lang="fr-FR" dirty="0" smtClean="0"/>
              <a:t>« Appel à projets » où les cadres et les équipes sont invités à proposer un projet expérimental.</a:t>
            </a:r>
          </a:p>
          <a:p>
            <a:pPr lvl="2"/>
            <a:r>
              <a:rPr lang="fr-FR" dirty="0" smtClean="0"/>
              <a:t>Élaboration de critères de choix : conditions de faisabilité, durée, coût…</a:t>
            </a:r>
          </a:p>
          <a:p>
            <a:r>
              <a:rPr lang="fr-FR" b="1" dirty="0" smtClean="0"/>
              <a:t>Mettre en évidence puis interpréter les résultats obtenus</a:t>
            </a:r>
            <a:endParaRPr lang="fr-FR" dirty="0" smtClean="0"/>
          </a:p>
          <a:p>
            <a:pPr lvl="1"/>
            <a:r>
              <a:rPr lang="fr-FR" dirty="0" smtClean="0"/>
              <a:t>Marque l’aboutissement de l’expérimentation : les interprétations confirment ou non et apportent des nuances sur la proposition émise au départ et font émerger de nouvelles idées sur les façons de travailler dans l’établissement. </a:t>
            </a:r>
          </a:p>
          <a:p>
            <a:pPr lvl="1"/>
            <a:r>
              <a:rPr lang="fr-FR" dirty="0" smtClean="0"/>
              <a:t>Instiller la culture de l’expérimentation : que pour chaque nouveau projet, on « pense QVT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10</a:t>
            </a:fld>
            <a:endParaRPr lang="fr-FR" dirty="0"/>
          </a:p>
        </p:txBody>
      </p:sp>
    </p:spTree>
    <p:extLst>
      <p:ext uri="{BB962C8B-B14F-4D97-AF65-F5344CB8AC3E}">
        <p14:creationId xmlns:p14="http://schemas.microsoft.com/office/powerpoint/2010/main" val="591499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LES FINALITÉS ENVISAGÉES</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Il convient de clarifier les enjeux et besoins d’intervenir sur certains espaces existants ou d’en créer de nouveaux et définir quelles sont les finalités visées dans les différentes espaces à actionner.</a:t>
            </a:r>
          </a:p>
          <a:p>
            <a:r>
              <a:rPr lang="fr-FR" sz="1200" b="1" kern="1200" dirty="0" smtClean="0">
                <a:solidFill>
                  <a:schemeClr val="tx1"/>
                </a:solidFill>
                <a:effectLst/>
                <a:latin typeface="+mn-lt"/>
                <a:ea typeface="+mn-ea"/>
                <a:cs typeface="+mn-cs"/>
              </a:rPr>
              <a:t>LE PRINCIPE DE SUBSIDIARITÉ </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Mettre à jour des marges de manœuvre individuelles ou collectives qui permettent d’améliorer l’organisation du travail ou le métier.</a:t>
            </a:r>
          </a:p>
          <a:p>
            <a:r>
              <a:rPr lang="fr-FR" sz="1200" kern="1200" dirty="0" smtClean="0">
                <a:solidFill>
                  <a:schemeClr val="tx1"/>
                </a:solidFill>
                <a:effectLst/>
                <a:latin typeface="+mn-lt"/>
                <a:ea typeface="+mn-ea"/>
                <a:cs typeface="+mn-cs"/>
              </a:rPr>
              <a:t>Poser systématiquement le principe des résolutions de problème et prises d’initiatives aux niveaux directement concernés. </a:t>
            </a:r>
          </a:p>
          <a:p>
            <a:r>
              <a:rPr lang="fr-FR" sz="1200" b="1" kern="1200" dirty="0" smtClean="0">
                <a:solidFill>
                  <a:schemeClr val="tx1"/>
                </a:solidFill>
                <a:effectLst/>
                <a:latin typeface="+mn-lt"/>
                <a:ea typeface="+mn-ea"/>
                <a:cs typeface="+mn-cs"/>
              </a:rPr>
              <a:t>LE FONCTIONNEMENT IDÉAL POUR ENRICHIR LES DÉCISIONS</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Donner une certaine latitude à chacun des espaces quant à ses modalités : animation, objet des réunions, nature des comptes rendus.</a:t>
            </a:r>
          </a:p>
          <a:p>
            <a:r>
              <a:rPr lang="fr-FR" sz="1200" kern="1200" dirty="0" smtClean="0">
                <a:solidFill>
                  <a:schemeClr val="tx1"/>
                </a:solidFill>
                <a:effectLst/>
                <a:latin typeface="+mn-lt"/>
                <a:ea typeface="+mn-ea"/>
                <a:cs typeface="+mn-cs"/>
              </a:rPr>
              <a:t>Ce type de dispositif demande de l’écoute, une prise en compte de ce qui se dit, et de faire un retour sur les questions des salariés. Au-delà, il faut que ces espaces soient clairement positionnés par les directions d’établissements sur les circuits décisionnels.</a:t>
            </a:r>
          </a:p>
          <a:p>
            <a:r>
              <a:rPr lang="fr-FR" sz="1200" kern="1200" dirty="0" smtClean="0">
                <a:solidFill>
                  <a:schemeClr val="tx1"/>
                </a:solidFill>
                <a:effectLst/>
                <a:latin typeface="+mn-lt"/>
                <a:ea typeface="+mn-ea"/>
                <a:cs typeface="+mn-cs"/>
              </a:rPr>
              <a:t>Ils constituent en effet une opportunité pour les cadres dirigeants de redécouvrir les situations réelles de travail.</a:t>
            </a:r>
          </a:p>
          <a:p>
            <a:r>
              <a:rPr lang="fr-FR" sz="1200" kern="1200" dirty="0" smtClean="0">
                <a:solidFill>
                  <a:schemeClr val="tx1"/>
                </a:solidFill>
                <a:effectLst/>
                <a:latin typeface="+mn-lt"/>
                <a:ea typeface="+mn-ea"/>
                <a:cs typeface="+mn-cs"/>
              </a:rPr>
              <a:t> créer une articulation lisible, partagée et cohérente entre les IRP, les instances décisionnelles et les espaces de discussion, afin non seulement d’éviter tout contournement de leur autorité mais aussi valoriser l’opportunité de source d’information ainsi créées qui pourront faciliter le rôle de ces instances.</a:t>
            </a: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13</a:t>
            </a:fld>
            <a:endParaRPr lang="fr-FR" dirty="0"/>
          </a:p>
        </p:txBody>
      </p:sp>
    </p:spTree>
    <p:extLst>
      <p:ext uri="{BB962C8B-B14F-4D97-AF65-F5344CB8AC3E}">
        <p14:creationId xmlns:p14="http://schemas.microsoft.com/office/powerpoint/2010/main" val="1696863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fr-FR" smtClean="0"/>
              <a:t>Modifiez le style du titre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fr-FR" dirty="0"/>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17A31C47-E988-4415-890A-3EB0C30E7DC6}" type="slidenum">
              <a:rPr lang="fr-FR" smtClean="0"/>
              <a:t>‹N°›</a:t>
            </a:fld>
            <a:endParaRPr lang="fr-FR" dirty="0"/>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096000" y="6356350"/>
            <a:ext cx="762000" cy="365125"/>
          </a:xfrm>
        </p:spPr>
        <p:txBody>
          <a:bodyPr/>
          <a:lstStyle/>
          <a:p>
            <a:fld id="{17A31C47-E988-4415-890A-3EB0C30E7DC6}" type="slidenum">
              <a:rPr lang="fr-FR" smtClean="0"/>
              <a:t>‹N°›</a:t>
            </a:fld>
            <a:endParaRPr lang="fr-FR" dirty="0"/>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a:xfrm>
            <a:off x="5791200" y="6356350"/>
            <a:ext cx="2895600" cy="365125"/>
          </a:xfrm>
        </p:spPr>
        <p:txBody>
          <a:bodyPr/>
          <a:lstStyle/>
          <a:p>
            <a:endParaRPr lang="fr-FR" dirty="0"/>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17A31C47-E988-4415-890A-3EB0C30E7DC6}" type="slidenum">
              <a:rPr lang="fr-FR" smtClean="0"/>
              <a:t>‹N°›</a:t>
            </a:fld>
            <a:endParaRPr lang="fr-FR" dirty="0"/>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fr-FR" smtClean="0"/>
              <a:t>Modifiez le style du titre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17A31C47-E988-4415-890A-3EB0C30E7DC6}" type="slidenum">
              <a:rPr lang="fr-FR" smtClean="0"/>
              <a:t>‹N°›</a:t>
            </a:fld>
            <a:endParaRPr lang="fr-FR"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5" name="Date Placeholder 4"/>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17A31C47-E988-4415-890A-3EB0C30E7DC6}" type="slidenum">
              <a:rPr lang="fr-FR" smtClean="0"/>
              <a:t>‹N°›</a:t>
            </a:fld>
            <a:endParaRPr lang="fr-FR"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fr-FR" smtClean="0"/>
              <a:t>Modifiez le style du titre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C4094BB-FA89-4CB2-968F-127DD348105A}" type="datetimeFigureOut">
              <a:rPr lang="fr-FR" smtClean="0"/>
              <a:t>01/12/2015</a:t>
            </a:fld>
            <a:endParaRPr lang="fr-F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7A31C47-E988-4415-890A-3EB0C30E7DC6}" type="slidenum">
              <a:rPr lang="fr-FR" smtClean="0"/>
              <a:t>‹N°›</a:t>
            </a:fld>
            <a:endParaRPr lang="fr-FR" dirty="0"/>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400" dirty="0" smtClean="0"/>
              <a:t>La qualité de vie au travail dans les établissements de santé </a:t>
            </a:r>
            <a:endParaRPr lang="fr-FR" sz="4400" dirty="0"/>
          </a:p>
        </p:txBody>
      </p:sp>
      <p:sp>
        <p:nvSpPr>
          <p:cNvPr id="3" name="Sous-titre 2"/>
          <p:cNvSpPr>
            <a:spLocks noGrp="1"/>
          </p:cNvSpPr>
          <p:nvPr>
            <p:ph type="subTitle" idx="1"/>
          </p:nvPr>
        </p:nvSpPr>
        <p:spPr>
          <a:xfrm>
            <a:off x="467544" y="4653136"/>
            <a:ext cx="8352928" cy="680864"/>
          </a:xfrm>
        </p:spPr>
        <p:txBody>
          <a:bodyPr>
            <a:normAutofit/>
          </a:bodyPr>
          <a:lstStyle/>
          <a:p>
            <a:r>
              <a:rPr lang="fr-FR" dirty="0" smtClean="0"/>
              <a:t>Comment mettre en œuvre une démarche de qualité de vie au travail ? </a:t>
            </a:r>
            <a:endParaRPr lang="fr-FR" dirty="0"/>
          </a:p>
        </p:txBody>
      </p:sp>
    </p:spTree>
    <p:extLst>
      <p:ext uri="{BB962C8B-B14F-4D97-AF65-F5344CB8AC3E}">
        <p14:creationId xmlns:p14="http://schemas.microsoft.com/office/powerpoint/2010/main" val="2710856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Quand et comment expérimenter ?</a:t>
            </a:r>
            <a:endParaRPr lang="fr-FR" sz="4400" dirty="0"/>
          </a:p>
        </p:txBody>
      </p:sp>
      <p:sp>
        <p:nvSpPr>
          <p:cNvPr id="3" name="Espace réservé du contenu 2"/>
          <p:cNvSpPr>
            <a:spLocks noGrp="1"/>
          </p:cNvSpPr>
          <p:nvPr>
            <p:ph idx="1"/>
          </p:nvPr>
        </p:nvSpPr>
        <p:spPr>
          <a:xfrm>
            <a:off x="457200" y="1700808"/>
            <a:ext cx="8229600" cy="4425355"/>
          </a:xfrm>
        </p:spPr>
        <p:txBody>
          <a:bodyPr>
            <a:normAutofit/>
          </a:bodyPr>
          <a:lstStyle/>
          <a:p>
            <a:r>
              <a:rPr lang="fr-FR" b="1" dirty="0"/>
              <a:t>Définir un périmètre</a:t>
            </a:r>
            <a:endParaRPr lang="fr-FR" dirty="0"/>
          </a:p>
          <a:p>
            <a:pPr lvl="1"/>
            <a:r>
              <a:rPr lang="fr-FR" dirty="0"/>
              <a:t>Choisir un projet de nature technico-organisationnelle </a:t>
            </a:r>
            <a:r>
              <a:rPr lang="fr-FR" dirty="0" smtClean="0"/>
              <a:t> au </a:t>
            </a:r>
            <a:r>
              <a:rPr lang="fr-FR" dirty="0"/>
              <a:t>sein d’une unité, d’un service ou d’un pôle sur un projet particulier et pas nécessairement sur tout l’établissement. </a:t>
            </a:r>
          </a:p>
          <a:p>
            <a:endParaRPr lang="fr-FR" b="1" dirty="0" smtClean="0"/>
          </a:p>
          <a:p>
            <a:r>
              <a:rPr lang="fr-FR" b="1" dirty="0" smtClean="0"/>
              <a:t>Mettre </a:t>
            </a:r>
            <a:r>
              <a:rPr lang="fr-FR" b="1" dirty="0"/>
              <a:t>en évidence puis interpréter les résultats obtenus</a:t>
            </a:r>
            <a:endParaRPr lang="fr-FR" dirty="0"/>
          </a:p>
          <a:p>
            <a:pPr lvl="1"/>
            <a:r>
              <a:rPr lang="fr-FR" dirty="0"/>
              <a:t>Marque l’aboutissement de l’expérimentation </a:t>
            </a:r>
            <a:endParaRPr lang="fr-FR" dirty="0" smtClean="0"/>
          </a:p>
          <a:p>
            <a:pPr lvl="1"/>
            <a:r>
              <a:rPr lang="fr-FR" dirty="0" smtClean="0"/>
              <a:t>Instiller </a:t>
            </a:r>
            <a:r>
              <a:rPr lang="fr-FR" dirty="0"/>
              <a:t>la culture de </a:t>
            </a:r>
            <a:r>
              <a:rPr lang="fr-FR" dirty="0" smtClean="0"/>
              <a:t>l’expérimentation</a:t>
            </a:r>
            <a:endParaRPr lang="fr-FR" dirty="0"/>
          </a:p>
        </p:txBody>
      </p:sp>
    </p:spTree>
    <p:extLst>
      <p:ext uri="{BB962C8B-B14F-4D97-AF65-F5344CB8AC3E}">
        <p14:creationId xmlns:p14="http://schemas.microsoft.com/office/powerpoint/2010/main" val="1660072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Comment évaluer la QVT ?</a:t>
            </a:r>
            <a:endParaRPr lang="fr-FR"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4712" y="2165966"/>
            <a:ext cx="8496944" cy="49556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314712" y="1519635"/>
            <a:ext cx="8928992" cy="646331"/>
          </a:xfrm>
          <a:prstGeom prst="rect">
            <a:avLst/>
          </a:prstGeom>
          <a:noFill/>
        </p:spPr>
        <p:txBody>
          <a:bodyPr wrap="square" rtlCol="0">
            <a:spAutoFit/>
          </a:bodyPr>
          <a:lstStyle/>
          <a:p>
            <a:r>
              <a:rPr lang="fr-FR" b="1" dirty="0">
                <a:solidFill>
                  <a:schemeClr val="accent1">
                    <a:lumMod val="75000"/>
                  </a:schemeClr>
                </a:solidFill>
              </a:rPr>
              <a:t>3 TYPES </a:t>
            </a:r>
            <a:r>
              <a:rPr lang="fr-FR" b="1" dirty="0" smtClean="0">
                <a:solidFill>
                  <a:schemeClr val="accent1">
                    <a:lumMod val="75000"/>
                  </a:schemeClr>
                </a:solidFill>
              </a:rPr>
              <a:t>D’INDICATEURS : </a:t>
            </a:r>
          </a:p>
          <a:p>
            <a:r>
              <a:rPr lang="fr-FR" b="1" dirty="0" smtClean="0">
                <a:solidFill>
                  <a:schemeClr val="accent1">
                    <a:lumMod val="75000"/>
                  </a:schemeClr>
                </a:solidFill>
              </a:rPr>
              <a:t>Indicateurs </a:t>
            </a:r>
            <a:r>
              <a:rPr lang="fr-FR" b="1" dirty="0">
                <a:solidFill>
                  <a:schemeClr val="accent1">
                    <a:lumMod val="75000"/>
                  </a:schemeClr>
                </a:solidFill>
              </a:rPr>
              <a:t>de </a:t>
            </a:r>
            <a:r>
              <a:rPr lang="fr-FR" b="1" dirty="0" smtClean="0">
                <a:solidFill>
                  <a:schemeClr val="accent1">
                    <a:lumMod val="75000"/>
                  </a:schemeClr>
                </a:solidFill>
              </a:rPr>
              <a:t>perception, de fonctionnement, de </a:t>
            </a:r>
            <a:r>
              <a:rPr lang="fr-FR" b="1" dirty="0">
                <a:solidFill>
                  <a:schemeClr val="accent1">
                    <a:lumMod val="75000"/>
                  </a:schemeClr>
                </a:solidFill>
              </a:rPr>
              <a:t>santé au </a:t>
            </a:r>
            <a:r>
              <a:rPr lang="fr-FR" b="1" dirty="0" smtClean="0">
                <a:solidFill>
                  <a:schemeClr val="accent1">
                    <a:lumMod val="75000"/>
                  </a:schemeClr>
                </a:solidFill>
              </a:rPr>
              <a:t>travail</a:t>
            </a:r>
            <a:endParaRPr lang="fr-FR" dirty="0">
              <a:solidFill>
                <a:schemeClr val="accent1">
                  <a:lumMod val="75000"/>
                </a:schemeClr>
              </a:solidFill>
            </a:endParaRPr>
          </a:p>
        </p:txBody>
      </p:sp>
    </p:spTree>
    <p:extLst>
      <p:ext uri="{BB962C8B-B14F-4D97-AF65-F5344CB8AC3E}">
        <p14:creationId xmlns:p14="http://schemas.microsoft.com/office/powerpoint/2010/main" val="2812029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L’égalité professionnelle est-elle un élément de la QVT ?</a:t>
            </a:r>
            <a:endParaRPr lang="fr-FR" sz="4400"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1573480"/>
            <a:ext cx="6768752" cy="5284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8068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Pourquoi des espaces de discussion ?</a:t>
            </a:r>
            <a:endParaRPr lang="fr-FR" sz="4400" dirty="0"/>
          </a:p>
        </p:txBody>
      </p:sp>
      <p:sp>
        <p:nvSpPr>
          <p:cNvPr id="3" name="Espace réservé du contenu 2"/>
          <p:cNvSpPr>
            <a:spLocks noGrp="1"/>
          </p:cNvSpPr>
          <p:nvPr>
            <p:ph idx="1"/>
          </p:nvPr>
        </p:nvSpPr>
        <p:spPr>
          <a:xfrm>
            <a:off x="457200" y="1600200"/>
            <a:ext cx="8291264" cy="4997152"/>
          </a:xfrm>
        </p:spPr>
        <p:txBody>
          <a:bodyPr>
            <a:normAutofit fontScale="92500" lnSpcReduction="10000"/>
          </a:bodyPr>
          <a:lstStyle/>
          <a:p>
            <a:r>
              <a:rPr lang="fr-FR" b="1" dirty="0" smtClean="0"/>
              <a:t>Les finalités envisagées</a:t>
            </a:r>
            <a:endParaRPr lang="fr-FR" dirty="0"/>
          </a:p>
          <a:p>
            <a:pPr lvl="1"/>
            <a:r>
              <a:rPr lang="fr-FR" dirty="0"/>
              <a:t>Clarifier les enjeux et besoins d’intervenir sur certains espaces existants ou d’en créer de nouveaux </a:t>
            </a:r>
          </a:p>
          <a:p>
            <a:pPr lvl="1"/>
            <a:r>
              <a:rPr lang="fr-FR" dirty="0"/>
              <a:t>Définir les finalités visées dans les différents espaces à actionner.</a:t>
            </a:r>
          </a:p>
          <a:p>
            <a:r>
              <a:rPr lang="fr-FR" b="1" dirty="0" smtClean="0"/>
              <a:t>Le principe de subsidiarité</a:t>
            </a:r>
            <a:endParaRPr lang="fr-FR" dirty="0"/>
          </a:p>
          <a:p>
            <a:pPr lvl="1"/>
            <a:r>
              <a:rPr lang="fr-FR" dirty="0"/>
              <a:t>Mettre à jour des marges de manœuvre individuelles ou collectives qui permettent d’améliorer l’organisation du travail ou le métier.</a:t>
            </a:r>
          </a:p>
          <a:p>
            <a:pPr lvl="1"/>
            <a:r>
              <a:rPr lang="fr-FR" dirty="0"/>
              <a:t>Poser systématiquement le principe des résolutions de problème et prises d’initiatives aux niveaux directement concernés. </a:t>
            </a:r>
          </a:p>
          <a:p>
            <a:r>
              <a:rPr lang="fr-FR" b="1" dirty="0" smtClean="0"/>
              <a:t>Le fonctionnement idéal pour enrichir les décisions </a:t>
            </a:r>
            <a:endParaRPr lang="fr-FR" dirty="0"/>
          </a:p>
          <a:p>
            <a:pPr lvl="1"/>
            <a:r>
              <a:rPr lang="fr-FR" dirty="0"/>
              <a:t>Donner une certaine latitude à chacun des espaces quant à ses modalités : animation, objet des réunions, nature des comptes rendus.</a:t>
            </a:r>
          </a:p>
          <a:p>
            <a:pPr lvl="1"/>
            <a:r>
              <a:rPr lang="fr-FR" dirty="0"/>
              <a:t>Positionner clairement ces espaces sur les circuits décisionnels.</a:t>
            </a:r>
          </a:p>
          <a:p>
            <a:pPr lvl="1"/>
            <a:r>
              <a:rPr lang="fr-FR" dirty="0"/>
              <a:t>Créer une articulation lisible, partagée et cohérente entre les IRP, les instances décisionnelles et les espaces de discussion</a:t>
            </a:r>
          </a:p>
          <a:p>
            <a:endParaRPr lang="fr-FR" dirty="0"/>
          </a:p>
        </p:txBody>
      </p:sp>
    </p:spTree>
    <p:extLst>
      <p:ext uri="{BB962C8B-B14F-4D97-AF65-F5344CB8AC3E}">
        <p14:creationId xmlns:p14="http://schemas.microsoft.com/office/powerpoint/2010/main" val="1070925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La QVT a-t-elle déjà été mise en œuvre ? </a:t>
            </a:r>
            <a:endParaRPr lang="fr-FR" sz="4400" dirty="0"/>
          </a:p>
        </p:txBody>
      </p:sp>
      <p:sp>
        <p:nvSpPr>
          <p:cNvPr id="3" name="Espace réservé du contenu 2"/>
          <p:cNvSpPr>
            <a:spLocks noGrp="1"/>
          </p:cNvSpPr>
          <p:nvPr>
            <p:ph idx="1"/>
          </p:nvPr>
        </p:nvSpPr>
        <p:spPr>
          <a:xfrm>
            <a:off x="457200" y="1600200"/>
            <a:ext cx="8003232" cy="4525963"/>
          </a:xfrm>
        </p:spPr>
        <p:txBody>
          <a:bodyPr/>
          <a:lstStyle/>
          <a:p>
            <a:pPr marL="0" indent="0" algn="ctr">
              <a:buNone/>
            </a:pPr>
            <a:r>
              <a:rPr lang="fr-FR" b="1" dirty="0" smtClean="0"/>
              <a:t>OUI</a:t>
            </a:r>
          </a:p>
          <a:p>
            <a:pPr marL="0" indent="0" algn="ctr">
              <a:buNone/>
            </a:pPr>
            <a:endParaRPr lang="fr-FR" b="1" dirty="0" smtClean="0"/>
          </a:p>
          <a:p>
            <a:r>
              <a:rPr lang="fr-FR" b="1" dirty="0" smtClean="0"/>
              <a:t>Sur des projets ciblés : refonte de l’accueil des patients, évaluation de la charge de travail…</a:t>
            </a:r>
          </a:p>
          <a:p>
            <a:r>
              <a:rPr lang="fr-FR" b="1" dirty="0" smtClean="0"/>
              <a:t>Sur des projets institutionnels : projet d’établissement</a:t>
            </a:r>
          </a:p>
          <a:p>
            <a:r>
              <a:rPr lang="fr-FR" b="1" dirty="0" smtClean="0"/>
              <a:t>Via la mise en place d’actions concrètes sur le travail : informatique, disponibilité des véhicules en HAD…</a:t>
            </a:r>
          </a:p>
          <a:p>
            <a:r>
              <a:rPr lang="fr-FR" b="1" dirty="0" smtClean="0"/>
              <a:t>Pour faire suite à des indicateurs sociaux négatifs…</a:t>
            </a:r>
          </a:p>
          <a:p>
            <a:endParaRPr lang="fr-FR" b="1" dirty="0" smtClean="0"/>
          </a:p>
        </p:txBody>
      </p:sp>
    </p:spTree>
    <p:extLst>
      <p:ext uri="{BB962C8B-B14F-4D97-AF65-F5344CB8AC3E}">
        <p14:creationId xmlns:p14="http://schemas.microsoft.com/office/powerpoint/2010/main" val="361771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91680" y="0"/>
            <a:ext cx="5256584" cy="6902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5095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507288" cy="1111664"/>
          </a:xfrm>
        </p:spPr>
        <p:txBody>
          <a:bodyPr>
            <a:noAutofit/>
          </a:bodyPr>
          <a:lstStyle/>
          <a:p>
            <a:r>
              <a:rPr lang="fr-FR" sz="4400" dirty="0" smtClean="0"/>
              <a:t>Fondement de la démarche QVT </a:t>
            </a:r>
            <a:endParaRPr lang="fr-FR" sz="4400" dirty="0"/>
          </a:p>
        </p:txBody>
      </p:sp>
      <p:sp>
        <p:nvSpPr>
          <p:cNvPr id="3" name="Espace réservé du contenu 2"/>
          <p:cNvSpPr>
            <a:spLocks noGrp="1"/>
          </p:cNvSpPr>
          <p:nvPr>
            <p:ph idx="1"/>
          </p:nvPr>
        </p:nvSpPr>
        <p:spPr>
          <a:xfrm>
            <a:off x="457200" y="1600200"/>
            <a:ext cx="8229600" cy="4997152"/>
          </a:xfrm>
        </p:spPr>
        <p:txBody>
          <a:bodyPr>
            <a:normAutofit/>
          </a:bodyPr>
          <a:lstStyle/>
          <a:p>
            <a:pPr algn="just"/>
            <a:r>
              <a:rPr lang="fr-FR" dirty="0">
                <a:solidFill>
                  <a:srgbClr val="000000"/>
                </a:solidFill>
                <a:latin typeface="JLCBN D+ The Serif"/>
              </a:rPr>
              <a:t>La démarche proposée repose sur un triple postulat : </a:t>
            </a:r>
          </a:p>
          <a:p>
            <a:pPr lvl="1" algn="just"/>
            <a:r>
              <a:rPr lang="fr-FR" dirty="0" smtClean="0">
                <a:solidFill>
                  <a:srgbClr val="000000"/>
                </a:solidFill>
                <a:latin typeface="JLCBN D+ The Serif"/>
              </a:rPr>
              <a:t>Un </a:t>
            </a:r>
            <a:r>
              <a:rPr lang="fr-FR" dirty="0">
                <a:solidFill>
                  <a:srgbClr val="000000"/>
                </a:solidFill>
                <a:latin typeface="JLCBN D+ The Serif"/>
              </a:rPr>
              <a:t>postulat de fond selon lequel une meilleure organisation du travail est l’un des deux ou trois déterminants majeurs d’amélioration de la qualité du travail accompli.</a:t>
            </a:r>
          </a:p>
          <a:p>
            <a:pPr lvl="1" algn="just"/>
            <a:r>
              <a:rPr lang="fr-FR" dirty="0" smtClean="0">
                <a:solidFill>
                  <a:srgbClr val="000000"/>
                </a:solidFill>
                <a:latin typeface="JLCBN D+ The Serif"/>
              </a:rPr>
              <a:t>Un </a:t>
            </a:r>
            <a:r>
              <a:rPr lang="fr-FR" dirty="0">
                <a:solidFill>
                  <a:srgbClr val="000000"/>
                </a:solidFill>
                <a:latin typeface="JLCBN D+ The Serif"/>
              </a:rPr>
              <a:t>postulat de méthode selon lequel la qualité du dialogue social détermine très directement le degré de réussite du changement dans toutes les actions conduites.</a:t>
            </a:r>
          </a:p>
          <a:p>
            <a:pPr lvl="1" algn="just"/>
            <a:r>
              <a:rPr lang="fr-FR" dirty="0" smtClean="0">
                <a:solidFill>
                  <a:srgbClr val="000000"/>
                </a:solidFill>
                <a:latin typeface="JLCBN D+ The Serif"/>
              </a:rPr>
              <a:t>Un </a:t>
            </a:r>
            <a:r>
              <a:rPr lang="fr-FR" dirty="0">
                <a:solidFill>
                  <a:srgbClr val="000000"/>
                </a:solidFill>
                <a:latin typeface="JLCBN D+ The Serif"/>
              </a:rPr>
              <a:t>postulat de résultat selon lequel réussite collective et épanouissement de chacun vont de pair, mieux, se renforcent. </a:t>
            </a:r>
            <a:endParaRPr lang="fr-FR" dirty="0" smtClean="0">
              <a:solidFill>
                <a:srgbClr val="000000"/>
              </a:solidFill>
              <a:latin typeface="JLCBN D+ The Serif"/>
            </a:endParaRPr>
          </a:p>
          <a:p>
            <a:pPr lvl="1" algn="just"/>
            <a:endParaRPr lang="fr-FR" dirty="0">
              <a:solidFill>
                <a:srgbClr val="000000"/>
              </a:solidFill>
              <a:latin typeface="JLCBN D+ The Serif"/>
            </a:endParaRPr>
          </a:p>
          <a:p>
            <a:pPr algn="just"/>
            <a:r>
              <a:rPr lang="fr-FR" dirty="0">
                <a:solidFill>
                  <a:srgbClr val="000000"/>
                </a:solidFill>
                <a:latin typeface="JLCBN D+ The Serif"/>
              </a:rPr>
              <a:t>La performance </a:t>
            </a:r>
            <a:r>
              <a:rPr lang="fr-FR" dirty="0" smtClean="0">
                <a:solidFill>
                  <a:srgbClr val="000000"/>
                </a:solidFill>
                <a:latin typeface="JLCBN D+ The Serif"/>
              </a:rPr>
              <a:t>repose </a:t>
            </a:r>
          </a:p>
          <a:p>
            <a:pPr lvl="1" algn="just"/>
            <a:r>
              <a:rPr lang="fr-FR" dirty="0" smtClean="0">
                <a:solidFill>
                  <a:srgbClr val="000000"/>
                </a:solidFill>
                <a:latin typeface="JLCBN D+ The Serif"/>
              </a:rPr>
              <a:t>Sur </a:t>
            </a:r>
            <a:r>
              <a:rPr lang="fr-FR" dirty="0">
                <a:solidFill>
                  <a:srgbClr val="000000"/>
                </a:solidFill>
                <a:latin typeface="JLCBN D+ The Serif"/>
              </a:rPr>
              <a:t>la volonté des professionnels de bien remplir leur mission </a:t>
            </a:r>
            <a:endParaRPr lang="fr-FR" dirty="0" smtClean="0">
              <a:solidFill>
                <a:srgbClr val="000000"/>
              </a:solidFill>
              <a:latin typeface="JLCBN D+ The Serif"/>
            </a:endParaRPr>
          </a:p>
          <a:p>
            <a:pPr lvl="1" algn="just"/>
            <a:r>
              <a:rPr lang="fr-FR" dirty="0">
                <a:solidFill>
                  <a:srgbClr val="000000"/>
                </a:solidFill>
                <a:latin typeface="JLCBN D+ The Serif"/>
              </a:rPr>
              <a:t>S</a:t>
            </a:r>
            <a:r>
              <a:rPr lang="fr-FR" dirty="0" smtClean="0">
                <a:solidFill>
                  <a:srgbClr val="000000"/>
                </a:solidFill>
                <a:latin typeface="JLCBN D+ The Serif"/>
              </a:rPr>
              <a:t>ur </a:t>
            </a:r>
            <a:r>
              <a:rPr lang="fr-FR" dirty="0">
                <a:solidFill>
                  <a:srgbClr val="000000"/>
                </a:solidFill>
                <a:latin typeface="JLCBN D+ The Serif"/>
              </a:rPr>
              <a:t>la capacité des organisations à favoriser les choix collectifs sur les priorités </a:t>
            </a:r>
            <a:endParaRPr lang="fr-FR" dirty="0"/>
          </a:p>
        </p:txBody>
      </p:sp>
    </p:spTree>
    <p:extLst>
      <p:ext uri="{BB962C8B-B14F-4D97-AF65-F5344CB8AC3E}">
        <p14:creationId xmlns:p14="http://schemas.microsoft.com/office/powerpoint/2010/main" val="1003820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La </a:t>
            </a:r>
            <a:r>
              <a:rPr lang="fr-FR" sz="4000" dirty="0" smtClean="0"/>
              <a:t>QVT est </a:t>
            </a:r>
            <a:r>
              <a:rPr lang="fr-FR" sz="4000" dirty="0"/>
              <a:t>un prérequis </a:t>
            </a:r>
            <a:r>
              <a:rPr lang="fr-FR" sz="4000" dirty="0" smtClean="0"/>
              <a:t>de la </a:t>
            </a:r>
            <a:r>
              <a:rPr lang="fr-FR" sz="4000" dirty="0"/>
              <a:t>qualité des </a:t>
            </a:r>
            <a:r>
              <a:rPr lang="fr-FR" sz="4000" dirty="0" smtClean="0"/>
              <a:t>soins</a:t>
            </a:r>
            <a:endParaRPr lang="fr-FR" sz="4800" dirty="0"/>
          </a:p>
        </p:txBody>
      </p:sp>
      <p:sp>
        <p:nvSpPr>
          <p:cNvPr id="3" name="Espace réservé du contenu 2"/>
          <p:cNvSpPr>
            <a:spLocks noGrp="1"/>
          </p:cNvSpPr>
          <p:nvPr>
            <p:ph idx="1"/>
          </p:nvPr>
        </p:nvSpPr>
        <p:spPr/>
        <p:txBody>
          <a:bodyPr/>
          <a:lstStyle/>
          <a:p>
            <a:r>
              <a:rPr lang="fr-FR" dirty="0" smtClean="0"/>
              <a:t>Elle repose sur : </a:t>
            </a:r>
          </a:p>
          <a:p>
            <a:pPr lvl="1"/>
            <a:r>
              <a:rPr lang="fr-FR" dirty="0"/>
              <a:t>L</a:t>
            </a:r>
            <a:r>
              <a:rPr lang="fr-FR" dirty="0" smtClean="0"/>
              <a:t>e dialogue interprofessionnel</a:t>
            </a:r>
          </a:p>
          <a:p>
            <a:pPr lvl="1"/>
            <a:r>
              <a:rPr lang="fr-FR" dirty="0" smtClean="0"/>
              <a:t>Le travail en équipe</a:t>
            </a:r>
          </a:p>
          <a:p>
            <a:pPr lvl="1"/>
            <a:r>
              <a:rPr lang="fr-FR" dirty="0" smtClean="0"/>
              <a:t>Le soutien des équipes</a:t>
            </a:r>
          </a:p>
          <a:p>
            <a:pPr lvl="1"/>
            <a:r>
              <a:rPr lang="fr-FR" dirty="0" smtClean="0"/>
              <a:t>Le renforcement des compétences</a:t>
            </a:r>
          </a:p>
          <a:p>
            <a:pPr lvl="1"/>
            <a:endParaRPr lang="fr-FR" dirty="0"/>
          </a:p>
          <a:p>
            <a:r>
              <a:rPr lang="fr-FR" dirty="0" smtClean="0"/>
              <a:t>Elle entre en résonnance avec les démarches </a:t>
            </a:r>
          </a:p>
          <a:p>
            <a:pPr lvl="1"/>
            <a:r>
              <a:rPr lang="fr-FR" dirty="0" smtClean="0"/>
              <a:t>D’élaboration </a:t>
            </a:r>
            <a:r>
              <a:rPr lang="fr-FR" dirty="0"/>
              <a:t>des projets de services</a:t>
            </a:r>
          </a:p>
          <a:p>
            <a:pPr lvl="1"/>
            <a:r>
              <a:rPr lang="fr-FR" dirty="0" smtClean="0"/>
              <a:t>D’analyse d’évènements indésirables</a:t>
            </a:r>
          </a:p>
          <a:p>
            <a:pPr lvl="1"/>
            <a:r>
              <a:rPr lang="fr-FR" dirty="0" smtClean="0"/>
              <a:t>De bientraitance des personnes accueillies</a:t>
            </a:r>
          </a:p>
        </p:txBody>
      </p:sp>
    </p:spTree>
    <p:extLst>
      <p:ext uri="{BB962C8B-B14F-4D97-AF65-F5344CB8AC3E}">
        <p14:creationId xmlns:p14="http://schemas.microsoft.com/office/powerpoint/2010/main" val="327353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QVT : Quelle définition? </a:t>
            </a:r>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4351" y="1556792"/>
            <a:ext cx="4536504" cy="509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541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QVT : pour </a:t>
            </a:r>
            <a:r>
              <a:rPr lang="fr-FR" dirty="0"/>
              <a:t>faire </a:t>
            </a:r>
            <a:r>
              <a:rPr lang="fr-FR" dirty="0" smtClean="0"/>
              <a:t>quoi?</a:t>
            </a:r>
            <a:endParaRPr lang="fr-FR" dirty="0"/>
          </a:p>
        </p:txBody>
      </p:sp>
      <p:sp>
        <p:nvSpPr>
          <p:cNvPr id="3" name="Espace réservé du contenu 2"/>
          <p:cNvSpPr>
            <a:spLocks noGrp="1"/>
          </p:cNvSpPr>
          <p:nvPr>
            <p:ph idx="1"/>
          </p:nvPr>
        </p:nvSpPr>
        <p:spPr>
          <a:xfrm>
            <a:off x="457200" y="1844824"/>
            <a:ext cx="8229600" cy="4281339"/>
          </a:xfrm>
        </p:spPr>
        <p:txBody>
          <a:bodyPr>
            <a:normAutofit/>
          </a:bodyPr>
          <a:lstStyle/>
          <a:p>
            <a:r>
              <a:rPr lang="fr-FR" sz="2800" dirty="0" smtClean="0"/>
              <a:t>Trois finalités : </a:t>
            </a:r>
          </a:p>
          <a:p>
            <a:pPr lvl="1"/>
            <a:r>
              <a:rPr lang="fr-FR" sz="2400" dirty="0" smtClean="0"/>
              <a:t>Soutenir la qualité de l’engagement</a:t>
            </a:r>
          </a:p>
          <a:p>
            <a:pPr lvl="1"/>
            <a:r>
              <a:rPr lang="fr-FR" sz="2400" dirty="0" smtClean="0"/>
              <a:t>Renforcer la cohérence des réponses aux enjeux sociaux</a:t>
            </a:r>
          </a:p>
          <a:p>
            <a:pPr lvl="1"/>
            <a:r>
              <a:rPr lang="fr-FR" sz="2400" dirty="0" smtClean="0"/>
              <a:t>Piloter autrement la performance</a:t>
            </a:r>
            <a:endParaRPr lang="fr-FR" sz="2400" dirty="0"/>
          </a:p>
        </p:txBody>
      </p:sp>
    </p:spTree>
    <p:extLst>
      <p:ext uri="{BB962C8B-B14F-4D97-AF65-F5344CB8AC3E}">
        <p14:creationId xmlns:p14="http://schemas.microsoft.com/office/powerpoint/2010/main" val="2016577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2880"/>
            <a:ext cx="8363272" cy="1111664"/>
          </a:xfrm>
        </p:spPr>
        <p:txBody>
          <a:bodyPr>
            <a:noAutofit/>
          </a:bodyPr>
          <a:lstStyle/>
          <a:p>
            <a:r>
              <a:rPr lang="fr-FR" sz="4400" dirty="0" smtClean="0"/>
              <a:t>Quelle démarche pour mettre en œuvre la QVT ?</a:t>
            </a:r>
            <a:endParaRPr lang="fr-FR" sz="4400"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 y="1628800"/>
            <a:ext cx="9173672"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726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 quoi commencer ?</a:t>
            </a:r>
            <a:endParaRPr lang="fr-FR" dirty="0"/>
          </a:p>
        </p:txBody>
      </p:sp>
      <p:sp>
        <p:nvSpPr>
          <p:cNvPr id="3" name="Espace réservé du contenu 2"/>
          <p:cNvSpPr>
            <a:spLocks noGrp="1"/>
          </p:cNvSpPr>
          <p:nvPr>
            <p:ph idx="1"/>
          </p:nvPr>
        </p:nvSpPr>
        <p:spPr/>
        <p:txBody>
          <a:bodyPr/>
          <a:lstStyle/>
          <a:p>
            <a:endParaRPr lang="fr-F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1"/>
            <a:ext cx="9144000" cy="5040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0973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Comment réaliser le diagnostic préalable</a:t>
            </a:r>
            <a:endParaRPr lang="fr-FR" sz="44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7560840" cy="5300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7272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TM01790490[[fn=Decatur]]</Template>
  <TotalTime>425</TotalTime>
  <Words>1168</Words>
  <Application>Microsoft Office PowerPoint</Application>
  <PresentationFormat>Affichage à l'écran (4:3)</PresentationFormat>
  <Paragraphs>113</Paragraphs>
  <Slides>14</Slides>
  <Notes>5</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Decatur</vt:lpstr>
      <vt:lpstr>La qualité de vie au travail dans les établissements de santé </vt:lpstr>
      <vt:lpstr>Présentation PowerPoint</vt:lpstr>
      <vt:lpstr>Fondement de la démarche QVT </vt:lpstr>
      <vt:lpstr>La QVT est un prérequis de la qualité des soins</vt:lpstr>
      <vt:lpstr>La QVT : Quelle définition? </vt:lpstr>
      <vt:lpstr>La QVT : pour faire quoi?</vt:lpstr>
      <vt:lpstr>Quelle démarche pour mettre en œuvre la QVT ?</vt:lpstr>
      <vt:lpstr>Par quoi commencer ?</vt:lpstr>
      <vt:lpstr>Comment réaliser le diagnostic préalable</vt:lpstr>
      <vt:lpstr>Quand et comment expérimenter ?</vt:lpstr>
      <vt:lpstr>Comment évaluer la QVT ?</vt:lpstr>
      <vt:lpstr>L’égalité professionnelle est-elle un élément de la QVT ?</vt:lpstr>
      <vt:lpstr>Pourquoi des espaces de discussion ?</vt:lpstr>
      <vt:lpstr>La QVT a-t-elle déjà été mise en œuvre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GHADI Véronique</dc:creator>
  <cp:lastModifiedBy>GHADI Véronique</cp:lastModifiedBy>
  <cp:revision>14</cp:revision>
  <dcterms:created xsi:type="dcterms:W3CDTF">2015-10-19T09:39:22Z</dcterms:created>
  <dcterms:modified xsi:type="dcterms:W3CDTF">2015-12-01T07:45:39Z</dcterms:modified>
</cp:coreProperties>
</file>