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2"/>
  </p:notesMasterIdLst>
  <p:sldIdLst>
    <p:sldId id="259" r:id="rId7"/>
    <p:sldId id="327" r:id="rId8"/>
    <p:sldId id="320" r:id="rId9"/>
    <p:sldId id="321" r:id="rId10"/>
    <p:sldId id="317" r:id="rId11"/>
    <p:sldId id="334" r:id="rId12"/>
    <p:sldId id="329" r:id="rId13"/>
    <p:sldId id="339" r:id="rId14"/>
    <p:sldId id="340" r:id="rId15"/>
    <p:sldId id="341" r:id="rId16"/>
    <p:sldId id="336" r:id="rId17"/>
    <p:sldId id="322" r:id="rId18"/>
    <p:sldId id="324" r:id="rId19"/>
    <p:sldId id="337" r:id="rId20"/>
    <p:sldId id="316"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ainpin" initials="cm" lastIdx="1" clrIdx="0"/>
  <p:cmAuthor id="1" name="Gilles Hebbrecht" initials="G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AF0"/>
    <a:srgbClr val="D8D3E0"/>
    <a:srgbClr val="ECBD68"/>
    <a:srgbClr val="735D9F"/>
    <a:srgbClr val="E75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1" autoAdjust="0"/>
  </p:normalViewPr>
  <p:slideViewPr>
    <p:cSldViewPr>
      <p:cViewPr varScale="1">
        <p:scale>
          <a:sx n="105" d="100"/>
          <a:sy n="105" d="100"/>
        </p:scale>
        <p:origin x="11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F0A936-0106-458C-8AC2-D932921BD5A9}" type="datetimeFigureOut">
              <a:rPr lang="fr-FR" smtClean="0"/>
              <a:pPr/>
              <a:t>14/11/2016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62BF2B0-5D6A-4D51-93CE-D9955935B401}" type="slidenum">
              <a:rPr lang="fr-FR" smtClean="0"/>
              <a:pPr/>
              <a:t>‹N°›</a:t>
            </a:fld>
            <a:endParaRPr lang="fr-FR"/>
          </a:p>
        </p:txBody>
      </p:sp>
    </p:spTree>
    <p:extLst>
      <p:ext uri="{BB962C8B-B14F-4D97-AF65-F5344CB8AC3E}">
        <p14:creationId xmlns:p14="http://schemas.microsoft.com/office/powerpoint/2010/main" val="6239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3</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4</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15</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DCA88A-5F8B-4582-AB0E-1C6E9285694B}" type="datetime1">
              <a:rPr lang="fr-FR" smtClean="0"/>
              <a:pPr/>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E1E0732-C1B0-4AE6-AA2A-6AA55821DE1B}" type="datetime1">
              <a:rPr lang="fr-FR" smtClean="0"/>
              <a:pPr/>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6C8A873-36DF-4B82-9308-3948D572ADEF}" type="datetime1">
              <a:rPr lang="fr-FR" smtClean="0"/>
              <a:pPr/>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E26B575-2CBD-4668-9317-8B60527B9868}" type="datetime1">
              <a:rPr lang="fr-FR" smtClean="0">
                <a:solidFill>
                  <a:prstClr val="black"/>
                </a:solidFill>
              </a:rPr>
              <a:pPr>
                <a:defRPr/>
              </a:pPr>
              <a:t>14/11/2016</a:t>
            </a:fld>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5C3037C-0FBC-4ABB-8C9D-1ACB7CFB7A31}" type="slidenum">
              <a:rPr lang="fr-FR">
                <a:solidFill>
                  <a:prstClr val="black"/>
                </a:solidFill>
              </a:rPr>
              <a:pPr>
                <a:defRPr/>
              </a:pPr>
              <a:t>‹N°›</a:t>
            </a:fld>
            <a:endParaRPr lang="fr-FR">
              <a:solidFill>
                <a:prstClr val="black"/>
              </a:solidFill>
            </a:endParaRPr>
          </a:p>
        </p:txBody>
      </p:sp>
      <p:sp>
        <p:nvSpPr>
          <p:cNvPr id="7" name="Espace réservé du pied de page 4"/>
          <p:cNvSpPr>
            <a:spLocks noGrp="1"/>
          </p:cNvSpPr>
          <p:nvPr>
            <p:ph type="ftr" sz="quarter" idx="3"/>
          </p:nvPr>
        </p:nvSpPr>
        <p:spPr>
          <a:xfrm>
            <a:off x="2915816" y="6492875"/>
            <a:ext cx="2895600" cy="365125"/>
          </a:xfrm>
          <a:prstGeom prst="rect">
            <a:avLst/>
          </a:prstGeom>
        </p:spPr>
        <p:txBody>
          <a:bodyPr/>
          <a:lstStyle>
            <a:lvl1pPr algn="ctr" fontAlgn="auto">
              <a:spcBef>
                <a:spcPts val="0"/>
              </a:spcBef>
              <a:spcAft>
                <a:spcPts val="0"/>
              </a:spcAft>
              <a:defRPr sz="1050">
                <a:solidFill>
                  <a:schemeClr val="tx2"/>
                </a:solidFill>
                <a:latin typeface="+mn-lt"/>
              </a:defRPr>
            </a:lvl1pPr>
          </a:lstStyle>
          <a:p>
            <a:pPr>
              <a:defRPr/>
            </a:pPr>
            <a:r>
              <a:rPr lang="fr-FR" smtClean="0">
                <a:solidFill>
                  <a:srgbClr val="1F497D"/>
                </a:solidFill>
              </a:rPr>
              <a:t>Ok </a:t>
            </a:r>
            <a:endParaRPr lang="fr-FR" dirty="0">
              <a:solidFill>
                <a:srgbClr val="1F497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chor="ctr"/>
          <a:lstStyle>
            <a:lvl1pPr algn="l">
              <a:defRPr sz="2400">
                <a:solidFill>
                  <a:srgbClr val="E7525F"/>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sz="1600">
                <a:solidFill>
                  <a:schemeClr val="tx2"/>
                </a:solidFill>
              </a:defRPr>
            </a:lvl1pPr>
            <a:lvl2pPr>
              <a:defRPr sz="1600" b="0"/>
            </a:lvl2pPr>
            <a:lvl3pPr>
              <a:defRPr sz="1600"/>
            </a:lvl3pPr>
            <a:lvl4pPr>
              <a:defRPr sz="1400"/>
            </a:lvl4pPr>
            <a:lvl5pP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893C64F-D396-4A96-AA7A-2EEFE33F6FEA}" type="slidenum">
              <a:rPr lang="fr-FR">
                <a:solidFill>
                  <a:prstClr val="black"/>
                </a:solidFill>
              </a:rPr>
              <a:pPr>
                <a:defRPr/>
              </a:pPr>
              <a:t>‹N°›</a:t>
            </a:fld>
            <a:endParaRPr lang="fr-FR">
              <a:solidFill>
                <a:prstClr val="black"/>
              </a:solidFill>
            </a:endParaRPr>
          </a:p>
        </p:txBody>
      </p:sp>
      <p:sp>
        <p:nvSpPr>
          <p:cNvPr id="7" name="Espace réservé du pied de page 4"/>
          <p:cNvSpPr>
            <a:spLocks noGrp="1"/>
          </p:cNvSpPr>
          <p:nvPr>
            <p:ph type="ftr" sz="quarter" idx="3"/>
          </p:nvPr>
        </p:nvSpPr>
        <p:spPr>
          <a:xfrm>
            <a:off x="2915816" y="6492875"/>
            <a:ext cx="2895600" cy="365125"/>
          </a:xfrm>
          <a:prstGeom prst="rect">
            <a:avLst/>
          </a:prstGeom>
        </p:spPr>
        <p:txBody>
          <a:bodyPr/>
          <a:lstStyle>
            <a:lvl1pPr algn="ctr" fontAlgn="auto">
              <a:spcBef>
                <a:spcPts val="0"/>
              </a:spcBef>
              <a:spcAft>
                <a:spcPts val="0"/>
              </a:spcAft>
              <a:defRPr sz="1050">
                <a:solidFill>
                  <a:schemeClr val="tx2"/>
                </a:solidFill>
                <a:latin typeface="+mn-lt"/>
              </a:defRPr>
            </a:lvl1pPr>
          </a:lstStyle>
          <a:p>
            <a:pPr>
              <a:defRPr/>
            </a:pPr>
            <a:r>
              <a:rPr lang="fr-FR" smtClean="0">
                <a:solidFill>
                  <a:srgbClr val="1F497D"/>
                </a:solidFill>
              </a:rPr>
              <a:t>Ok </a:t>
            </a:r>
            <a:endParaRPr lang="fr-FR" dirty="0">
              <a:solidFill>
                <a:srgbClr val="1F497D"/>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9C08FF6-060B-49F4-BB65-88C7FF44D9C5}" type="datetime1">
              <a:rPr lang="fr-FR" smtClean="0">
                <a:solidFill>
                  <a:prstClr val="black"/>
                </a:solidFill>
              </a:rPr>
              <a:pPr>
                <a:defRPr/>
              </a:pPr>
              <a:t>14/11/2016</a:t>
            </a:fld>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D68AC65-693E-4A74-8820-5A0C97F7A09E}"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016B92F-189F-4F5C-872E-B7B75688D23B}" type="datetime1">
              <a:rPr lang="fr-FR" smtClean="0">
                <a:solidFill>
                  <a:prstClr val="black"/>
                </a:solidFill>
              </a:rPr>
              <a:pPr>
                <a:defRPr/>
              </a:pPr>
              <a:t>14/11/2016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2AD5C8B-0DF0-497B-B218-8CB4765E2D5E}"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1DBDA3D-B8A3-4D86-B7B7-2149EEDEAC2C}" type="datetime1">
              <a:rPr lang="fr-FR" smtClean="0">
                <a:solidFill>
                  <a:prstClr val="black"/>
                </a:solidFill>
              </a:rPr>
              <a:pPr>
                <a:defRPr/>
              </a:pPr>
              <a:t>14/11/2016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r>
              <a:rPr lang="fr-FR">
                <a:solidFill>
                  <a:srgbClr val="1F497D"/>
                </a:solidFill>
              </a:rPr>
              <a:t>Ok</a:t>
            </a:r>
          </a:p>
          <a:p>
            <a:pPr>
              <a:defRPr/>
            </a:pPr>
            <a:endParaRPr lang="fr-FR">
              <a:solidFill>
                <a:srgbClr val="1F497D"/>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2DBA343-DA81-4133-83ED-BD72C17C21A5}"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910F547-1B2B-40E6-905E-73D6D1DE32AF}" type="datetime1">
              <a:rPr lang="fr-FR" smtClean="0">
                <a:solidFill>
                  <a:prstClr val="black"/>
                </a:solidFill>
              </a:rPr>
              <a:pPr>
                <a:defRPr/>
              </a:pPr>
              <a:t>14/11/2016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97F187-413E-4481-B1B0-F512AE303816}"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0A99D00-383F-4AC5-A661-2C44CCD9A524}" type="datetime1">
              <a:rPr lang="fr-FR" smtClean="0">
                <a:solidFill>
                  <a:prstClr val="black"/>
                </a:solidFill>
              </a:rPr>
              <a:pPr>
                <a:defRPr/>
              </a:pPr>
              <a:t>14/11/2016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B2E339E-A9E1-4712-8776-65B3F4653AA0}"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cxnSp>
        <p:nvCxnSpPr>
          <p:cNvPr id="3" name="Connecteur droit 2"/>
          <p:cNvCxnSpPr/>
          <p:nvPr userDrawn="1"/>
        </p:nvCxnSpPr>
        <p:spPr>
          <a:xfrm>
            <a:off x="0" y="1223963"/>
            <a:ext cx="2016125"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pic>
        <p:nvPicPr>
          <p:cNvPr id="5" name="Picture 3" descr="D:\TRAVAIL AURELIEN\Identité visuelle DGOS\affaires_sociales_150.jpg"/>
          <p:cNvPicPr>
            <a:picLocks noChangeAspect="1" noChangeArrowheads="1"/>
          </p:cNvPicPr>
          <p:nvPr userDrawn="1"/>
        </p:nvPicPr>
        <p:blipFill>
          <a:blip r:embed="rId2" cstate="print"/>
          <a:srcRect/>
          <a:stretch>
            <a:fillRect/>
          </a:stretch>
        </p:blipFill>
        <p:spPr bwMode="auto">
          <a:xfrm>
            <a:off x="179388" y="188913"/>
            <a:ext cx="871537" cy="857250"/>
          </a:xfrm>
          <a:prstGeom prst="rect">
            <a:avLst/>
          </a:prstGeom>
          <a:noFill/>
          <a:ln w="9525">
            <a:noFill/>
            <a:miter lim="800000"/>
            <a:headEnd/>
            <a:tailEnd/>
          </a:ln>
        </p:spPr>
      </p:pic>
      <p:pic>
        <p:nvPicPr>
          <p:cNvPr id="6" name="Picture 7" descr="D:\TRAVAIL AURELIEN\Identité visuelle DGOS\Powerpoint 2016\png\DGOS-ROUGE.png"/>
          <p:cNvPicPr>
            <a:picLocks noChangeAspect="1" noChangeArrowheads="1"/>
          </p:cNvPicPr>
          <p:nvPr userDrawn="1"/>
        </p:nvPicPr>
        <p:blipFill>
          <a:blip r:embed="rId3" cstate="print"/>
          <a:srcRect/>
          <a:stretch>
            <a:fillRect/>
          </a:stretch>
        </p:blipFill>
        <p:spPr bwMode="auto">
          <a:xfrm>
            <a:off x="1116013" y="136525"/>
            <a:ext cx="1085850" cy="1085850"/>
          </a:xfrm>
          <a:prstGeom prst="rect">
            <a:avLst/>
          </a:prstGeom>
          <a:noFill/>
          <a:ln w="9525">
            <a:noFill/>
            <a:miter lim="800000"/>
            <a:headEnd/>
            <a:tailEnd/>
          </a:ln>
        </p:spPr>
      </p:pic>
    </p:spTree>
    <p:extLst>
      <p:ext uri="{BB962C8B-B14F-4D97-AF65-F5344CB8AC3E}">
        <p14:creationId xmlns:p14="http://schemas.microsoft.com/office/powerpoint/2010/main" val="308241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892372B-C589-46A9-BDD8-DF2EF180194B}" type="datetime1">
              <a:rPr lang="fr-FR" smtClean="0"/>
              <a:pPr/>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3995936" y="6448251"/>
            <a:ext cx="2133600" cy="365125"/>
          </a:xfrm>
          <a:prstGeom prst="rect">
            <a:avLst/>
          </a:prstGeom>
        </p:spPr>
        <p:txBody>
          <a:bodyPr/>
          <a:lstStyle>
            <a:lvl1pPr>
              <a:defRPr sz="1100"/>
            </a:lvl1pPr>
          </a:lstStyle>
          <a:p>
            <a:fld id="{7363462E-5473-4BD7-AED7-E9897E9BBD8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934F3-E8A9-425E-85F2-AFF65F750692}" type="datetime1">
              <a:rPr lang="fr-FR" smtClean="0"/>
              <a:pPr/>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B2D2952-B49C-4334-80C5-9EF821CAB84D}" type="datetime1">
              <a:rPr lang="fr-FR" smtClean="0"/>
              <a:pPr/>
              <a:t>14/11/2016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10B2F59D-4B57-4B7F-A044-75FBED9E7D1A}" type="datetime1">
              <a:rPr lang="fr-FR" smtClean="0"/>
              <a:pPr/>
              <a:t>14/11/2016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FAC03C1-21D5-44B2-89CD-1F390DD91FA8}" type="datetime1">
              <a:rPr lang="fr-FR" smtClean="0"/>
              <a:pPr/>
              <a:t>14/11/2016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A1CC488-54B5-4913-BB9C-DD59C2250BB0}" type="datetime1">
              <a:rPr lang="fr-FR" smtClean="0"/>
              <a:pPr/>
              <a:t>14/11/2016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1846204-7448-4B47-9056-1C4FD2BF15CA}" type="datetime1">
              <a:rPr lang="fr-FR" smtClean="0"/>
              <a:pPr/>
              <a:t>14/11/2016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708E996-0A04-40B8-AF09-CDD19FB92622}" type="datetime1">
              <a:rPr lang="fr-FR" smtClean="0"/>
              <a:pPr/>
              <a:t>14/11/2016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Ok</a:t>
            </a:r>
          </a:p>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4"/>
          </p:nvPr>
        </p:nvSpPr>
        <p:spPr>
          <a:xfrm>
            <a:off x="3505200" y="6436421"/>
            <a:ext cx="2133600" cy="365125"/>
          </a:xfrm>
          <a:prstGeom prst="rect">
            <a:avLst/>
          </a:prstGeom>
        </p:spPr>
        <p:txBody>
          <a:bodyPr anchor="ctr"/>
          <a:lstStyle>
            <a:lvl1pPr algn="ctr" fontAlgn="auto">
              <a:spcBef>
                <a:spcPts val="0"/>
              </a:spcBef>
              <a:spcAft>
                <a:spcPts val="0"/>
              </a:spcAft>
              <a:defRPr sz="1100">
                <a:latin typeface="+mn-lt"/>
              </a:defRPr>
            </a:lvl1pPr>
          </a:lstStyle>
          <a:p>
            <a:pPr>
              <a:defRPr/>
            </a:pPr>
            <a:fld id="{85C3037C-0FBC-4ABB-8C9D-1ACB7CFB7A31}" type="slidenum">
              <a:rPr lang="fr-FR" smtClean="0">
                <a:solidFill>
                  <a:prstClr val="black"/>
                </a:solidFill>
              </a:rPr>
              <a:pPr>
                <a:defRPr/>
              </a:pPr>
              <a:t>‹N°›</a:t>
            </a:fld>
            <a:endParaRPr lang="fr-FR">
              <a:solidFill>
                <a:prstClr val="black"/>
              </a:solidFill>
            </a:endParaRPr>
          </a:p>
        </p:txBody>
      </p:sp>
      <p:sp>
        <p:nvSpPr>
          <p:cNvPr id="3" name="Espace réservé du pied de page 4"/>
          <p:cNvSpPr>
            <a:spLocks noGrp="1"/>
          </p:cNvSpPr>
          <p:nvPr>
            <p:ph type="ftr" sz="quarter" idx="3"/>
          </p:nvPr>
        </p:nvSpPr>
        <p:spPr>
          <a:xfrm>
            <a:off x="956320" y="6436421"/>
            <a:ext cx="2895600" cy="365125"/>
          </a:xfrm>
          <a:prstGeom prst="rect">
            <a:avLst/>
          </a:prstGeom>
        </p:spPr>
        <p:txBody>
          <a:bodyPr/>
          <a:lstStyle>
            <a:lvl1pPr fontAlgn="auto">
              <a:spcBef>
                <a:spcPts val="0"/>
              </a:spcBef>
              <a:spcAft>
                <a:spcPts val="0"/>
              </a:spcAft>
              <a:defRPr sz="1200">
                <a:solidFill>
                  <a:schemeClr val="tx2"/>
                </a:solidFill>
                <a:latin typeface="+mn-lt"/>
              </a:defRPr>
            </a:lvl1pPr>
          </a:lstStyle>
          <a:p>
            <a:pPr>
              <a:defRPr/>
            </a:pPr>
            <a:r>
              <a:rPr lang="fr-FR" smtClean="0">
                <a:solidFill>
                  <a:srgbClr val="1F497D"/>
                </a:solidFill>
              </a:rPr>
              <a:t>Ok </a:t>
            </a:r>
            <a:endParaRPr lang="fr-FR" dirty="0">
              <a:solidFill>
                <a:srgbClr val="1F497D"/>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4932040" y="2234580"/>
            <a:ext cx="3312368" cy="2684104"/>
          </a:xfrm>
          <a:prstGeom prst="rect">
            <a:avLst/>
          </a:prstGeom>
          <a:noFill/>
          <a:ln w="9525">
            <a:noFill/>
            <a:miter lim="800000"/>
            <a:headEnd/>
            <a:tailEnd/>
          </a:ln>
        </p:spPr>
        <p:txBody>
          <a:bodyPr wrap="square" lIns="67346" tIns="33673" rIns="67346" bIns="33673">
            <a:spAutoFit/>
          </a:bodyPr>
          <a:lstStyle/>
          <a:p>
            <a:pPr algn="ctr"/>
            <a:endParaRPr lang="fr-FR" sz="1600" b="1" dirty="0">
              <a:solidFill>
                <a:srgbClr val="735D9F"/>
              </a:solidFill>
            </a:endParaRPr>
          </a:p>
          <a:p>
            <a:pPr algn="ctr"/>
            <a:r>
              <a:rPr lang="fr-FR" sz="2400" b="1" dirty="0" smtClean="0">
                <a:solidFill>
                  <a:srgbClr val="735D9F"/>
                </a:solidFill>
              </a:rPr>
              <a:t>GHT – évolutions des règles budgétaires et comptables</a:t>
            </a:r>
          </a:p>
          <a:p>
            <a:pPr algn="ctr"/>
            <a:endParaRPr lang="fr-FR" sz="2400" b="1" dirty="0" smtClean="0">
              <a:solidFill>
                <a:srgbClr val="735D9F"/>
              </a:solidFill>
            </a:endParaRPr>
          </a:p>
          <a:p>
            <a:pPr algn="ctr"/>
            <a:r>
              <a:rPr lang="fr-FR" b="1" dirty="0" smtClean="0">
                <a:solidFill>
                  <a:schemeClr val="tx2"/>
                </a:solidFill>
              </a:rPr>
              <a:t>Novembre 2016</a:t>
            </a:r>
          </a:p>
          <a:p>
            <a:pPr algn="ctr"/>
            <a:endParaRPr lang="fr-FR" sz="1600" b="1" dirty="0">
              <a:solidFill>
                <a:srgbClr val="735D9F"/>
              </a:solidFill>
            </a:endParaRPr>
          </a:p>
          <a:p>
            <a:pPr algn="ctr"/>
            <a:endParaRPr lang="fr-FR" sz="2400" b="1" dirty="0">
              <a:solidFill>
                <a:srgbClr val="735D9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792087"/>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(4/4) : processus de calcul et de versement de la contribution</a:t>
            </a:r>
          </a:p>
        </p:txBody>
      </p:sp>
      <p:sp>
        <p:nvSpPr>
          <p:cNvPr id="9" name="Rectangle à coins arrondis 8"/>
          <p:cNvSpPr/>
          <p:nvPr/>
        </p:nvSpPr>
        <p:spPr bwMode="auto">
          <a:xfrm>
            <a:off x="323528" y="1700808"/>
            <a:ext cx="8352928" cy="504056"/>
          </a:xfrm>
          <a:prstGeom prst="roundRect">
            <a:avLst>
              <a:gd name="adj" fmla="val 22676"/>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lvl="0" algn="just" fontAlgn="base">
              <a:spcBef>
                <a:spcPct val="0"/>
              </a:spcBef>
              <a:spcAft>
                <a:spcPct val="0"/>
              </a:spcAft>
            </a:pPr>
            <a:endParaRPr lang="fr-FR" sz="1600" b="1" dirty="0" smtClean="0"/>
          </a:p>
          <a:p>
            <a:pPr lvl="0" algn="just" fontAlgn="base">
              <a:spcBef>
                <a:spcPct val="0"/>
              </a:spcBef>
              <a:spcAft>
                <a:spcPct val="0"/>
              </a:spcAft>
            </a:pPr>
            <a:r>
              <a:rPr lang="fr-FR" sz="1600" b="1" dirty="0" smtClean="0"/>
              <a:t>Processus : </a:t>
            </a:r>
          </a:p>
          <a:p>
            <a:pPr lvl="0" algn="just" fontAlgn="base">
              <a:spcBef>
                <a:spcPct val="0"/>
              </a:spcBef>
              <a:spcAft>
                <a:spcPct val="0"/>
              </a:spcAft>
            </a:pPr>
            <a:endParaRPr lang="fr-FR" sz="1600" b="1" dirty="0" smtClean="0"/>
          </a:p>
        </p:txBody>
      </p:sp>
      <p:sp>
        <p:nvSpPr>
          <p:cNvPr id="15" name="Espace réservé du numéro de diapositive 14"/>
          <p:cNvSpPr>
            <a:spLocks noGrp="1"/>
          </p:cNvSpPr>
          <p:nvPr>
            <p:ph type="sldNum" sz="quarter" idx="12"/>
          </p:nvPr>
        </p:nvSpPr>
        <p:spPr/>
        <p:txBody>
          <a:bodyPr/>
          <a:lstStyle/>
          <a:p>
            <a:fld id="{7363462E-5473-4BD7-AED7-E9897E9BBD84}" type="slidenum">
              <a:rPr lang="fr-FR" smtClean="0"/>
              <a:pPr/>
              <a:t>10</a:t>
            </a:fld>
            <a:endParaRPr lang="fr-FR"/>
          </a:p>
        </p:txBody>
      </p:sp>
      <p:sp>
        <p:nvSpPr>
          <p:cNvPr id="12" name="Rectangle à coins arrondis 11"/>
          <p:cNvSpPr/>
          <p:nvPr/>
        </p:nvSpPr>
        <p:spPr bwMode="auto">
          <a:xfrm>
            <a:off x="467544" y="2420888"/>
            <a:ext cx="8208912" cy="3096344"/>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lnSpc>
                <a:spcPct val="150000"/>
              </a:lnSpc>
            </a:pPr>
            <a:endParaRPr lang="fr-FR" sz="1600" dirty="0" smtClean="0"/>
          </a:p>
          <a:p>
            <a:pPr marL="177800" lvl="0" indent="-177800" algn="just" fontAlgn="base">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Calcul par l’établissement support en novembre N-1, au moment de la préparation de l’EPRD de l’année N et à partir de ses derniers comptes financiers approuvés (soit ceux de N-2), la contribution prévisionnelle de chaque établissement pour l’année N ;</a:t>
            </a:r>
            <a:endParaRPr lang="fr-FR" sz="1600" dirty="0" smtClean="0">
              <a:solidFill>
                <a:prstClr val="black"/>
              </a:solidFill>
              <a:cs typeface="Arial" pitchFamily="34" charset="0"/>
            </a:endParaRPr>
          </a:p>
          <a:p>
            <a:pPr marL="177800" lvl="0" indent="-177800" algn="just" eaLnBrk="0" fontAlgn="base" hangingPunct="0">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Information du comité stratégique du GHT du montant des contributions prévisionnelles de tous les établissements du GHT  ; </a:t>
            </a:r>
          </a:p>
          <a:p>
            <a:pPr marL="177800" lvl="0" indent="-177800" algn="just" eaLnBrk="0" fontAlgn="base" hangingPunct="0">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Versement  trimestriel des contributions durant l’année N ;</a:t>
            </a:r>
            <a:endParaRPr lang="fr-FR" sz="1600" dirty="0" smtClean="0">
              <a:solidFill>
                <a:prstClr val="black"/>
              </a:solidFill>
              <a:cs typeface="Arial" pitchFamily="34" charset="0"/>
            </a:endParaRPr>
          </a:p>
          <a:p>
            <a:pPr marL="177800" lvl="0" indent="-177800" algn="just" eaLnBrk="0" fontAlgn="base" hangingPunct="0">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En année N+1, après l’approbation des comptes financiers de l’année N, régularisation des contributions versées en année N.</a:t>
            </a:r>
            <a:endParaRPr lang="fr-FR" sz="1600" dirty="0" smtClean="0">
              <a:solidFill>
                <a:prstClr val="black"/>
              </a:solidFill>
              <a:cs typeface="Arial" pitchFamily="34" charset="0"/>
            </a:endParaRPr>
          </a:p>
          <a:p>
            <a:pPr marL="261938" lvl="0" indent="-261938" algn="just"/>
            <a:endParaRPr lang="fr-FR" sz="1600" b="1" dirty="0" smtClean="0">
              <a:solidFill>
                <a:prstClr val="black"/>
              </a:solidFill>
            </a:endParaRPr>
          </a:p>
          <a:p>
            <a:pPr marL="285750" indent="-285750" algn="just"/>
            <a:endParaRPr lang="fr-FR" sz="1600" dirty="0" smtClean="0"/>
          </a:p>
        </p:txBody>
      </p:sp>
    </p:spTree>
    <p:extLst>
      <p:ext uri="{BB962C8B-B14F-4D97-AF65-F5344CB8AC3E}">
        <p14:creationId xmlns:p14="http://schemas.microsoft.com/office/powerpoint/2010/main" val="42569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518296"/>
            <a:ext cx="8568952" cy="3600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Impact de la création des GHT sur le plan de comptes M21</a:t>
            </a:r>
          </a:p>
        </p:txBody>
      </p:sp>
      <p:sp>
        <p:nvSpPr>
          <p:cNvPr id="7" name="Rectangle à coins arrondis 6"/>
          <p:cNvSpPr/>
          <p:nvPr/>
        </p:nvSpPr>
        <p:spPr bwMode="auto">
          <a:xfrm>
            <a:off x="467544" y="1196752"/>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buNone/>
            </a:pPr>
            <a:r>
              <a:rPr lang="fr-FR" sz="2000" b="1" dirty="0" smtClean="0"/>
              <a:t>Créations de plusieurs comptes sur le CRPP et création du CRPA G :</a:t>
            </a:r>
          </a:p>
        </p:txBody>
      </p:sp>
      <p:sp>
        <p:nvSpPr>
          <p:cNvPr id="8" name="Rectangle à coins arrondis 7"/>
          <p:cNvSpPr/>
          <p:nvPr/>
        </p:nvSpPr>
        <p:spPr bwMode="auto">
          <a:xfrm>
            <a:off x="467544" y="1844824"/>
            <a:ext cx="8064896" cy="460851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6700" indent="-266700"/>
            <a:endParaRPr lang="fr-FR" sz="1700" b="1" u="sng" dirty="0" smtClean="0"/>
          </a:p>
          <a:p>
            <a:pPr marL="266700" indent="-266700"/>
            <a:endParaRPr lang="fr-FR" sz="1700" b="1" u="sng" dirty="0" smtClean="0"/>
          </a:p>
          <a:p>
            <a:pPr marL="266700" indent="-266700"/>
            <a:endParaRPr lang="fr-FR" sz="1600" b="1" u="sng" dirty="0" smtClean="0"/>
          </a:p>
          <a:p>
            <a:pPr marL="266700" indent="-266700"/>
            <a:r>
              <a:rPr lang="fr-FR" sz="1600" b="1" u="sng" dirty="0" smtClean="0"/>
              <a:t>Sur le compte de résultat principal :</a:t>
            </a:r>
          </a:p>
          <a:p>
            <a:pPr marL="266700" indent="-266700">
              <a:buFont typeface="Arial" pitchFamily="34" charset="0"/>
              <a:buChar char="•"/>
            </a:pPr>
            <a:r>
              <a:rPr lang="fr-FR" sz="1600" dirty="0" smtClean="0"/>
              <a:t>Comptes de </a:t>
            </a:r>
            <a:r>
              <a:rPr lang="fr-FR" sz="1600" b="1" dirty="0" smtClean="0"/>
              <a:t>réserves et de report à nouveau </a:t>
            </a:r>
            <a:r>
              <a:rPr lang="fr-FR" sz="1600" dirty="0" smtClean="0"/>
              <a:t>pour l'affectation du résultat du CRPA G (106829, 106869, 106879, 1109, 1199)</a:t>
            </a:r>
          </a:p>
          <a:p>
            <a:pPr marL="266700" indent="-266700">
              <a:buFont typeface="Arial" pitchFamily="34" charset="0"/>
              <a:buChar char="•"/>
            </a:pPr>
            <a:r>
              <a:rPr lang="fr-FR" sz="1600" dirty="0" smtClean="0"/>
              <a:t>Comptes créés pour identifier les </a:t>
            </a:r>
            <a:r>
              <a:rPr lang="fr-FR" sz="1600" b="1" dirty="0" smtClean="0"/>
              <a:t>immobilisations</a:t>
            </a:r>
            <a:r>
              <a:rPr lang="fr-FR" sz="1600" dirty="0" smtClean="0"/>
              <a:t> communes du GHT (1316, 1396, </a:t>
            </a:r>
            <a:r>
              <a:rPr lang="fr-FR" sz="1600" b="1" u="sng" dirty="0" smtClean="0"/>
              <a:t>204</a:t>
            </a:r>
            <a:r>
              <a:rPr lang="fr-FR" sz="1600" dirty="0" smtClean="0"/>
              <a:t>, 2041, 2042, 20421, 20422, 20423, 20425, 20428, 2052, 21156 ,21256, 21316, 21356, 21416, 21456, 21536, 21546, 21816, 21826, 218316 218326, 21846, 2804, 28041, 28042, 280421, 280422, 280423, 280425, 280428, 2904)</a:t>
            </a:r>
          </a:p>
          <a:p>
            <a:pPr marL="266700" indent="-266700">
              <a:buFont typeface="Arial" pitchFamily="34" charset="0"/>
              <a:buChar char="•"/>
            </a:pPr>
            <a:r>
              <a:rPr lang="fr-FR" sz="1600" dirty="0" smtClean="0"/>
              <a:t>Compte créé pour identifier les </a:t>
            </a:r>
            <a:r>
              <a:rPr lang="fr-FR" sz="1600" b="1" dirty="0" smtClean="0"/>
              <a:t>stocks</a:t>
            </a:r>
            <a:r>
              <a:rPr lang="fr-FR" sz="1600" dirty="0" smtClean="0"/>
              <a:t> du GHT (383)</a:t>
            </a:r>
          </a:p>
          <a:p>
            <a:pPr marL="266700" indent="-266700">
              <a:buFont typeface="Arial" pitchFamily="34" charset="0"/>
              <a:buChar char="•"/>
            </a:pPr>
            <a:r>
              <a:rPr lang="fr-FR" sz="1600" b="1" dirty="0" smtClean="0"/>
              <a:t>Compte de liaison </a:t>
            </a:r>
            <a:r>
              <a:rPr lang="fr-FR" sz="1600" dirty="0" smtClean="0"/>
              <a:t>du nouveau CRPA G créé dans l'établissement support du GHT (455)</a:t>
            </a:r>
          </a:p>
          <a:p>
            <a:pPr marL="266700" indent="-266700">
              <a:buFont typeface="Arial" pitchFamily="34" charset="0"/>
              <a:buChar char="•"/>
            </a:pPr>
            <a:r>
              <a:rPr lang="fr-FR" sz="1600" dirty="0" smtClean="0"/>
              <a:t>Compte retraçant la </a:t>
            </a:r>
            <a:r>
              <a:rPr lang="fr-FR" sz="1600" b="1" dirty="0" smtClean="0"/>
              <a:t>contribution des établissements membres du GHT </a:t>
            </a:r>
            <a:r>
              <a:rPr lang="fr-FR" sz="1600" dirty="0" smtClean="0"/>
              <a:t>aux charges d'exploitation du CRPA G créé dans l'ES support (653)</a:t>
            </a:r>
          </a:p>
          <a:p>
            <a:pPr marL="266700" indent="-266700"/>
            <a:endParaRPr lang="fr-FR" sz="1600" b="1" u="sng" dirty="0" smtClean="0"/>
          </a:p>
          <a:p>
            <a:pPr marL="266700" indent="-266700"/>
            <a:r>
              <a:rPr lang="fr-FR" sz="1600" b="1" u="sng" dirty="0" smtClean="0"/>
              <a:t>Et création de comptes du nouveau CRPA G:</a:t>
            </a:r>
          </a:p>
          <a:p>
            <a:pPr marL="266700" indent="-266700">
              <a:buFont typeface="Arial" pitchFamily="34" charset="0"/>
              <a:buChar char="•"/>
            </a:pPr>
            <a:r>
              <a:rPr lang="fr-FR" sz="1600" b="1" dirty="0" smtClean="0"/>
              <a:t>Classe 6</a:t>
            </a:r>
            <a:r>
              <a:rPr lang="fr-FR" sz="1600" dirty="0" smtClean="0"/>
              <a:t> (60, 61, 62, 63, 64, 65, 66, 67, 68). Les comptes d'exécution sont identiques à ceux du CRPP</a:t>
            </a:r>
          </a:p>
          <a:p>
            <a:pPr marL="266700" indent="-266700">
              <a:buFont typeface="Arial" pitchFamily="34" charset="0"/>
              <a:buChar char="•"/>
            </a:pPr>
            <a:r>
              <a:rPr lang="fr-FR" sz="1600" b="1" dirty="0" smtClean="0"/>
              <a:t>Classe 7</a:t>
            </a:r>
            <a:r>
              <a:rPr lang="fr-FR" sz="1600" dirty="0" smtClean="0"/>
              <a:t> (70, 71, 72, 74, 75,76, 77, 78). Les comptes d'exécution sont identiques à ceux du CRPP, à l'exception des comptes 73x (produits de l’activité hospitalière)</a:t>
            </a:r>
          </a:p>
          <a:p>
            <a:pPr marL="266700" indent="-266700"/>
            <a:endParaRPr lang="fr-FR" sz="2000" b="1" u="sng" dirty="0" smtClean="0"/>
          </a:p>
          <a:p>
            <a:pPr marL="266700" indent="-266700"/>
            <a:endParaRPr lang="fr-FR" sz="2000" b="1" u="sng" dirty="0" smtClean="0"/>
          </a:p>
        </p:txBody>
      </p:sp>
      <p:sp>
        <p:nvSpPr>
          <p:cNvPr id="6" name="Espace réservé du numéro de diapositive 5"/>
          <p:cNvSpPr>
            <a:spLocks noGrp="1"/>
          </p:cNvSpPr>
          <p:nvPr>
            <p:ph type="sldNum" sz="quarter" idx="12"/>
          </p:nvPr>
        </p:nvSpPr>
        <p:spPr/>
        <p:txBody>
          <a:bodyPr/>
          <a:lstStyle/>
          <a:p>
            <a:fld id="{7363462E-5473-4BD7-AED7-E9897E9BBD84}"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83357"/>
            <a:ext cx="8229600" cy="4525963"/>
          </a:xfrm>
        </p:spPr>
        <p:txBody>
          <a:bodyPr/>
          <a:lstStyle/>
          <a:p>
            <a:endParaRPr lang="fr-FR" dirty="0" smtClean="0"/>
          </a:p>
          <a:p>
            <a:endParaRPr lang="fr-FR" dirty="0" smtClean="0"/>
          </a:p>
          <a:p>
            <a:endParaRPr lang="fr-FR" dirty="0"/>
          </a:p>
        </p:txBody>
      </p:sp>
      <p:sp>
        <p:nvSpPr>
          <p:cNvPr id="4"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Principales autres évolutions budgétaires et comptables</a:t>
            </a:r>
          </a:p>
        </p:txBody>
      </p:sp>
      <p:sp>
        <p:nvSpPr>
          <p:cNvPr id="7" name="Rectangle à coins arrondis 6"/>
          <p:cNvSpPr/>
          <p:nvPr/>
        </p:nvSpPr>
        <p:spPr bwMode="auto">
          <a:xfrm>
            <a:off x="395536" y="1196752"/>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Prise en compte du nouveau calendrier budgétaire dans la M21</a:t>
            </a:r>
          </a:p>
        </p:txBody>
      </p:sp>
      <p:sp>
        <p:nvSpPr>
          <p:cNvPr id="9" name="Rectangle à coins arrondis 8"/>
          <p:cNvSpPr/>
          <p:nvPr/>
        </p:nvSpPr>
        <p:spPr bwMode="auto">
          <a:xfrm>
            <a:off x="611560" y="3861048"/>
            <a:ext cx="7776864" cy="129614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6700" indent="-266700">
              <a:buFont typeface="Arial" pitchFamily="34" charset="0"/>
              <a:buChar char="•"/>
            </a:pPr>
            <a:r>
              <a:rPr lang="fr-FR" sz="2000" b="1" dirty="0" smtClean="0"/>
              <a:t>Création du CRPA G</a:t>
            </a:r>
          </a:p>
          <a:p>
            <a:pPr marL="266700" indent="-266700">
              <a:buFont typeface="Arial" pitchFamily="34" charset="0"/>
              <a:buChar char="•"/>
            </a:pPr>
            <a:r>
              <a:rPr lang="fr-FR" sz="2000" b="1" dirty="0" smtClean="0"/>
              <a:t>Modification de libellés de chapitres de l’EPRD </a:t>
            </a:r>
            <a:r>
              <a:rPr lang="fr-FR" sz="2000" dirty="0" smtClean="0"/>
              <a:t>avec la dotation hôpitaux de proximité (73115) et les produits du financement des activités de SSR (73116)</a:t>
            </a:r>
          </a:p>
        </p:txBody>
      </p:sp>
      <p:sp>
        <p:nvSpPr>
          <p:cNvPr id="8" name="Espace réservé du numéro de diapositive 7"/>
          <p:cNvSpPr>
            <a:spLocks noGrp="1"/>
          </p:cNvSpPr>
          <p:nvPr>
            <p:ph type="sldNum" sz="quarter" idx="12"/>
          </p:nvPr>
        </p:nvSpPr>
        <p:spPr/>
        <p:txBody>
          <a:bodyPr/>
          <a:lstStyle/>
          <a:p>
            <a:fld id="{7363462E-5473-4BD7-AED7-E9897E9BBD84}" type="slidenum">
              <a:rPr lang="fr-FR" smtClean="0"/>
              <a:pPr/>
              <a:t>13</a:t>
            </a:fld>
            <a:endParaRPr lang="fr-FR"/>
          </a:p>
        </p:txBody>
      </p:sp>
      <p:sp>
        <p:nvSpPr>
          <p:cNvPr id="10" name="Rectangle à coins arrondis 9"/>
          <p:cNvSpPr/>
          <p:nvPr/>
        </p:nvSpPr>
        <p:spPr bwMode="auto">
          <a:xfrm>
            <a:off x="539552" y="1844824"/>
            <a:ext cx="7920880" cy="136815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Calendrier budgétaire modifié, présentation de l’EPRD au 1</a:t>
            </a:r>
            <a:r>
              <a:rPr lang="fr-FR" sz="2000" b="1" baseline="30000" dirty="0" smtClean="0"/>
              <a:t>er</a:t>
            </a:r>
            <a:r>
              <a:rPr lang="fr-FR" sz="2000" b="1" dirty="0" smtClean="0"/>
              <a:t> janvier à compter de 2017 </a:t>
            </a:r>
            <a:r>
              <a:rPr lang="fr-FR" sz="2000" dirty="0" smtClean="0"/>
              <a:t>(décret du 16/12/2015 relatif à la procédure budgétaire des ES et arrêté du 15/02/2016 fixant les dates d’arrêt et de transmission mentionnées à l’article R 6145-6.)</a:t>
            </a:r>
          </a:p>
        </p:txBody>
      </p:sp>
      <p:sp>
        <p:nvSpPr>
          <p:cNvPr id="11" name="Rectangle à coins arrondis 10"/>
          <p:cNvSpPr/>
          <p:nvPr/>
        </p:nvSpPr>
        <p:spPr bwMode="auto">
          <a:xfrm>
            <a:off x="395536" y="3284984"/>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Evolutions de la maquette EPRD</a:t>
            </a:r>
          </a:p>
        </p:txBody>
      </p:sp>
      <p:sp>
        <p:nvSpPr>
          <p:cNvPr id="13" name="Rectangle à coins arrondis 12"/>
          <p:cNvSpPr/>
          <p:nvPr/>
        </p:nvSpPr>
        <p:spPr bwMode="auto">
          <a:xfrm>
            <a:off x="467544" y="5301208"/>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Evolutions des maquettes PGFP et TPER</a:t>
            </a:r>
          </a:p>
        </p:txBody>
      </p:sp>
      <p:sp>
        <p:nvSpPr>
          <p:cNvPr id="14" name="Rectangle à coins arrondis 13"/>
          <p:cNvSpPr/>
          <p:nvPr/>
        </p:nvSpPr>
        <p:spPr bwMode="auto">
          <a:xfrm>
            <a:off x="611560" y="5940896"/>
            <a:ext cx="7848872" cy="80047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dirty="0" smtClean="0"/>
              <a:t>Pour tenir compte des nouveaux comptes créés dans la M21 suite à la mise en place des 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068960"/>
            <a:ext cx="8568952" cy="57606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260648"/>
            <a:ext cx="8653788" cy="699641"/>
          </a:xfrm>
          <a:prstGeom prst="rect">
            <a:avLst/>
          </a:prstGeom>
          <a:solidFill>
            <a:srgbClr val="735D9F"/>
          </a:solidFill>
          <a:ln w="9525" algn="ctr">
            <a:noFill/>
            <a:round/>
            <a:headEnd/>
            <a:tailEnd/>
          </a:ln>
        </p:spPr>
        <p:txBody>
          <a:bodyPr lIns="64243" tIns="32120" rIns="64243" bIns="32120" anchor="ctr" anchorCtr="1"/>
          <a:lstStyle/>
          <a:p>
            <a:pPr marL="342900" indent="-342900" algn="ctr">
              <a:defRPr/>
            </a:pPr>
            <a:r>
              <a:rPr lang="fr-FR" sz="2400" b="1" dirty="0" smtClean="0">
                <a:solidFill>
                  <a:schemeClr val="bg1"/>
                </a:solidFill>
              </a:rPr>
              <a:t>Calendrier prévisionnel</a:t>
            </a:r>
          </a:p>
        </p:txBody>
      </p:sp>
      <p:sp>
        <p:nvSpPr>
          <p:cNvPr id="4" name="Rectangle 8"/>
          <p:cNvSpPr>
            <a:spLocks noChangeArrowheads="1"/>
          </p:cNvSpPr>
          <p:nvPr/>
        </p:nvSpPr>
        <p:spPr bwMode="auto">
          <a:xfrm>
            <a:off x="1368152" y="1412776"/>
            <a:ext cx="7306394" cy="5184000"/>
          </a:xfrm>
          <a:prstGeom prst="rect">
            <a:avLst/>
          </a:prstGeom>
          <a:solidFill>
            <a:srgbClr val="F2F2F2"/>
          </a:solidFill>
          <a:ln w="9525">
            <a:noFill/>
            <a:miter lim="800000"/>
            <a:headEnd/>
            <a:tailEnd/>
          </a:ln>
        </p:spPr>
        <p:txBody>
          <a:bodyPr lIns="84408" tIns="42199" rIns="84408" bIns="42199"/>
          <a:lstStyle/>
          <a:p>
            <a:pPr defTabSz="842963" hangingPunct="0"/>
            <a:endParaRPr lang="fr-FR" sz="1050">
              <a:latin typeface="Calibri" pitchFamily="34" charset="0"/>
              <a:ea typeface="ＭＳ Ｐゴシック"/>
              <a:cs typeface="Arial" pitchFamily="34" charset="0"/>
            </a:endParaRPr>
          </a:p>
        </p:txBody>
      </p:sp>
      <p:cxnSp>
        <p:nvCxnSpPr>
          <p:cNvPr id="5" name="Connecteur droit 10"/>
          <p:cNvCxnSpPr>
            <a:cxnSpLocks noChangeShapeType="1"/>
          </p:cNvCxnSpPr>
          <p:nvPr/>
        </p:nvCxnSpPr>
        <p:spPr bwMode="auto">
          <a:xfrm>
            <a:off x="1337121" y="1196752"/>
            <a:ext cx="7307263" cy="0"/>
          </a:xfrm>
          <a:prstGeom prst="straightConnector1">
            <a:avLst/>
          </a:prstGeom>
          <a:noFill/>
          <a:ln w="9528">
            <a:solidFill>
              <a:srgbClr val="000000"/>
            </a:solidFill>
            <a:round/>
            <a:headEnd/>
            <a:tailEnd/>
          </a:ln>
        </p:spPr>
      </p:cxnSp>
      <p:sp>
        <p:nvSpPr>
          <p:cNvPr id="6" name="ZoneTexte 26"/>
          <p:cNvSpPr txBox="1">
            <a:spLocks noChangeArrowheads="1"/>
          </p:cNvSpPr>
          <p:nvPr/>
        </p:nvSpPr>
        <p:spPr bwMode="auto">
          <a:xfrm>
            <a:off x="1433512"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Avril</a:t>
            </a:r>
            <a:endParaRPr lang="fr-FR" sz="900" i="1" dirty="0">
              <a:solidFill>
                <a:srgbClr val="000000"/>
              </a:solidFill>
              <a:latin typeface="Calibri" pitchFamily="34" charset="0"/>
              <a:cs typeface="Arial" pitchFamily="34" charset="0"/>
            </a:endParaRPr>
          </a:p>
        </p:txBody>
      </p:sp>
      <p:cxnSp>
        <p:nvCxnSpPr>
          <p:cNvPr id="7" name="Connecteur droit avec flèche 14"/>
          <p:cNvCxnSpPr>
            <a:cxnSpLocks noChangeShapeType="1"/>
          </p:cNvCxnSpPr>
          <p:nvPr/>
        </p:nvCxnSpPr>
        <p:spPr bwMode="auto">
          <a:xfrm>
            <a:off x="3240360" y="1556791"/>
            <a:ext cx="0" cy="5004000"/>
          </a:xfrm>
          <a:prstGeom prst="straightConnector1">
            <a:avLst/>
          </a:prstGeom>
          <a:noFill/>
          <a:ln w="9528">
            <a:solidFill>
              <a:schemeClr val="bg1">
                <a:lumMod val="65000"/>
              </a:schemeClr>
            </a:solidFill>
            <a:prstDash val="dash"/>
            <a:round/>
            <a:headEnd/>
            <a:tailEnd/>
          </a:ln>
        </p:spPr>
      </p:cxnSp>
      <p:cxnSp>
        <p:nvCxnSpPr>
          <p:cNvPr id="8" name="Connecteur droit avec flèche 14"/>
          <p:cNvCxnSpPr>
            <a:cxnSpLocks noChangeShapeType="1"/>
          </p:cNvCxnSpPr>
          <p:nvPr/>
        </p:nvCxnSpPr>
        <p:spPr bwMode="auto">
          <a:xfrm>
            <a:off x="7416824" y="908719"/>
            <a:ext cx="0" cy="5652000"/>
          </a:xfrm>
          <a:prstGeom prst="straightConnector1">
            <a:avLst/>
          </a:prstGeom>
          <a:noFill/>
          <a:ln w="9528">
            <a:solidFill>
              <a:schemeClr val="bg1">
                <a:lumMod val="65000"/>
              </a:schemeClr>
            </a:solidFill>
            <a:prstDash val="dash"/>
            <a:round/>
            <a:headEnd/>
            <a:tailEnd/>
          </a:ln>
        </p:spPr>
      </p:cxnSp>
      <p:cxnSp>
        <p:nvCxnSpPr>
          <p:cNvPr id="10" name="Connecteur droit avec flèche 14"/>
          <p:cNvCxnSpPr>
            <a:cxnSpLocks noChangeShapeType="1"/>
          </p:cNvCxnSpPr>
          <p:nvPr/>
        </p:nvCxnSpPr>
        <p:spPr bwMode="auto">
          <a:xfrm>
            <a:off x="5328592" y="1556791"/>
            <a:ext cx="0" cy="5004000"/>
          </a:xfrm>
          <a:prstGeom prst="straightConnector1">
            <a:avLst/>
          </a:prstGeom>
          <a:noFill/>
          <a:ln w="9528">
            <a:solidFill>
              <a:schemeClr val="tx1"/>
            </a:solidFill>
            <a:prstDash val="dash"/>
            <a:round/>
            <a:headEnd/>
            <a:tailEnd/>
          </a:ln>
        </p:spPr>
      </p:cxnSp>
      <p:sp>
        <p:nvSpPr>
          <p:cNvPr id="12" name="Rectangle 45"/>
          <p:cNvSpPr>
            <a:spLocks noChangeArrowheads="1"/>
          </p:cNvSpPr>
          <p:nvPr/>
        </p:nvSpPr>
        <p:spPr bwMode="auto">
          <a:xfrm>
            <a:off x="297264" y="3636648"/>
            <a:ext cx="972000" cy="864000"/>
          </a:xfrm>
          <a:prstGeom prst="rect">
            <a:avLst/>
          </a:prstGeom>
          <a:solidFill>
            <a:srgbClr val="FFFFFF"/>
          </a:solidFill>
          <a:ln w="9528">
            <a:solidFill>
              <a:srgbClr val="44546A"/>
            </a:solidFill>
            <a:round/>
            <a:headEnd/>
            <a:tailEnd/>
          </a:ln>
        </p:spPr>
        <p:txBody>
          <a:bodyPr lIns="84408" tIns="42199" rIns="84408" bIns="42199" anchor="ctr" anchorCtr="1"/>
          <a:lstStyle/>
          <a:p>
            <a:pPr algn="ctr" hangingPunct="0"/>
            <a:r>
              <a:rPr lang="fr-FR" sz="1050" dirty="0" smtClean="0">
                <a:solidFill>
                  <a:srgbClr val="000000"/>
                </a:solidFill>
                <a:latin typeface="Calibri" pitchFamily="34" charset="0"/>
                <a:cs typeface="Arial" pitchFamily="34" charset="0"/>
              </a:rPr>
              <a:t>Compte de résultat G dans l’EPRD</a:t>
            </a:r>
            <a:endParaRPr lang="fr-FR" sz="1050" dirty="0">
              <a:solidFill>
                <a:srgbClr val="000000"/>
              </a:solidFill>
              <a:latin typeface="Calibri" pitchFamily="34" charset="0"/>
              <a:cs typeface="Arial" pitchFamily="34" charset="0"/>
            </a:endParaRPr>
          </a:p>
        </p:txBody>
      </p:sp>
      <p:sp>
        <p:nvSpPr>
          <p:cNvPr id="13" name="Ellipse 46"/>
          <p:cNvSpPr>
            <a:spLocks noChangeArrowheads="1"/>
          </p:cNvSpPr>
          <p:nvPr/>
        </p:nvSpPr>
        <p:spPr bwMode="auto">
          <a:xfrm>
            <a:off x="214759" y="3564640"/>
            <a:ext cx="324000" cy="215874"/>
          </a:xfrm>
          <a:custGeom>
            <a:avLst/>
            <a:gdLst>
              <a:gd name="T0" fmla="*/ 6953 w 287999"/>
              <a:gd name="T1" fmla="*/ 0 h 287999"/>
              <a:gd name="T2" fmla="*/ 13905 w 287999"/>
              <a:gd name="T3" fmla="*/ 30952 h 287999"/>
              <a:gd name="T4" fmla="*/ 6953 w 287999"/>
              <a:gd name="T5" fmla="*/ 61904 h 287999"/>
              <a:gd name="T6" fmla="*/ 0 w 287999"/>
              <a:gd name="T7" fmla="*/ 30952 h 287999"/>
              <a:gd name="T8" fmla="*/ 5200 w 287999"/>
              <a:gd name="T9" fmla="*/ 0 h 287999"/>
              <a:gd name="T10" fmla="*/ 10400 w 287999"/>
              <a:gd name="T11" fmla="*/ 23169 h 287999"/>
              <a:gd name="T12" fmla="*/ 5200 w 287999"/>
              <a:gd name="T13" fmla="*/ 46338 h 287999"/>
              <a:gd name="T14" fmla="*/ 0 w 287999"/>
              <a:gd name="T15" fmla="*/ 23169 h 287999"/>
              <a:gd name="T16" fmla="*/ 1523 w 287999"/>
              <a:gd name="T17" fmla="*/ 6786 h 287999"/>
              <a:gd name="T18" fmla="*/ 1523 w 287999"/>
              <a:gd name="T19" fmla="*/ 39552 h 287999"/>
              <a:gd name="T20" fmla="*/ 8878 w 287999"/>
              <a:gd name="T21" fmla="*/ 39552 h 287999"/>
              <a:gd name="T22" fmla="*/ 8878 w 287999"/>
              <a:gd name="T23" fmla="*/ 6786 h 287999"/>
              <a:gd name="T24" fmla="*/ 17694720 60000 65536"/>
              <a:gd name="T25" fmla="*/ 0 60000 65536"/>
              <a:gd name="T26" fmla="*/ 5898240 60000 65536"/>
              <a:gd name="T27" fmla="*/ 11796480 60000 65536"/>
              <a:gd name="T28" fmla="*/ 17694720 60000 65536"/>
              <a:gd name="T29" fmla="*/ 0 60000 65536"/>
              <a:gd name="T30" fmla="*/ 5898240 60000 65536"/>
              <a:gd name="T31" fmla="*/ 11796480 60000 65536"/>
              <a:gd name="T32" fmla="*/ 17694720 60000 65536"/>
              <a:gd name="T33" fmla="*/ 5898240 60000 65536"/>
              <a:gd name="T34" fmla="*/ 5898240 60000 65536"/>
              <a:gd name="T35" fmla="*/ 17694720 60000 65536"/>
              <a:gd name="T36" fmla="*/ 42177 w 287999"/>
              <a:gd name="T37" fmla="*/ 42175 h 287999"/>
              <a:gd name="T38" fmla="*/ 245822 w 287999"/>
              <a:gd name="T39" fmla="*/ 245824 h 2879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999" h="287999">
                <a:moveTo>
                  <a:pt x="0" y="144000"/>
                </a:moveTo>
                <a:lnTo>
                  <a:pt x="0" y="144000"/>
                </a:lnTo>
                <a:cubicBezTo>
                  <a:pt x="0" y="223529"/>
                  <a:pt x="64470" y="287999"/>
                  <a:pt x="143999" y="288000"/>
                </a:cubicBezTo>
                <a:cubicBezTo>
                  <a:pt x="223529" y="288000"/>
                  <a:pt x="288000" y="223529"/>
                  <a:pt x="288000" y="144000"/>
                </a:cubicBezTo>
                <a:cubicBezTo>
                  <a:pt x="288000" y="64470"/>
                  <a:pt x="223529" y="0"/>
                  <a:pt x="144000" y="0"/>
                </a:cubicBezTo>
                <a:cubicBezTo>
                  <a:pt x="64470" y="0"/>
                  <a:pt x="0" y="64470"/>
                  <a:pt x="0" y="144000"/>
                </a:cubicBezTo>
                <a:close/>
              </a:path>
            </a:pathLst>
          </a:custGeom>
          <a:solidFill>
            <a:srgbClr val="003855"/>
          </a:solidFill>
          <a:ln w="9528">
            <a:solidFill>
              <a:srgbClr val="44546A"/>
            </a:solidFill>
            <a:round/>
            <a:headEnd/>
            <a:tailEnd/>
          </a:ln>
        </p:spPr>
        <p:txBody>
          <a:bodyPr wrap="none" lIns="0" tIns="0" rIns="0" bIns="0" anchor="ctr" anchorCtr="1"/>
          <a:lstStyle/>
          <a:p>
            <a:pPr algn="ctr" hangingPunct="0"/>
            <a:r>
              <a:rPr lang="fr-FR" sz="1050" b="1" dirty="0" smtClean="0">
                <a:solidFill>
                  <a:srgbClr val="FFFFFF"/>
                </a:solidFill>
                <a:latin typeface="Calibri" pitchFamily="34" charset="0"/>
                <a:cs typeface="Arial" pitchFamily="34" charset="0"/>
              </a:rPr>
              <a:t>1bis</a:t>
            </a:r>
            <a:endParaRPr lang="fr-FR" sz="1050" b="1" dirty="0">
              <a:solidFill>
                <a:srgbClr val="FFFFFF"/>
              </a:solidFill>
              <a:latin typeface="Calibri" pitchFamily="34" charset="0"/>
              <a:cs typeface="Arial" pitchFamily="34" charset="0"/>
            </a:endParaRPr>
          </a:p>
        </p:txBody>
      </p:sp>
      <p:sp>
        <p:nvSpPr>
          <p:cNvPr id="14" name="Pentagone 52"/>
          <p:cNvSpPr/>
          <p:nvPr/>
        </p:nvSpPr>
        <p:spPr bwMode="auto">
          <a:xfrm>
            <a:off x="1368152" y="3674520"/>
            <a:ext cx="1512168" cy="287337"/>
          </a:xfrm>
          <a:custGeom>
            <a:avLst/>
            <a:gdLst>
              <a:gd name="f0" fmla="val 10800000"/>
              <a:gd name="f1" fmla="val 5400000"/>
              <a:gd name="f2" fmla="val 180"/>
              <a:gd name="f3" fmla="val w"/>
              <a:gd name="f4" fmla="val h"/>
              <a:gd name="f5" fmla="val ss"/>
              <a:gd name="f6" fmla="val 0"/>
              <a:gd name="f7" fmla="val 23545"/>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FF"/>
          </a:solidFill>
          <a:ln w="9528">
            <a:solidFill>
              <a:srgbClr val="44546A"/>
            </a:solidFill>
            <a:prstDash val="solid"/>
            <a:round/>
          </a:ln>
        </p:spPr>
        <p:txBody>
          <a:bodyPr lIns="33229" tIns="0" rIns="33229" bIns="0" anchor="ctr"/>
          <a:lstStyle/>
          <a:p>
            <a:pPr fontAlgn="auto">
              <a:spcBef>
                <a:spcPts val="0"/>
              </a:spcBef>
              <a:spcAft>
                <a:spcPts val="0"/>
              </a:spcAft>
              <a:defRPr sz="1800" b="0" i="0" u="none" strike="noStrike" kern="0" cap="none" spc="0" baseline="0">
                <a:solidFill>
                  <a:srgbClr val="000000"/>
                </a:solidFill>
                <a:uFillTx/>
              </a:defRPr>
            </a:pPr>
            <a:r>
              <a:rPr lang="fr-FR" sz="1050" kern="0" dirty="0" smtClean="0">
                <a:solidFill>
                  <a:srgbClr val="767171"/>
                </a:solidFill>
                <a:latin typeface="+mj-lt"/>
                <a:cs typeface="Arial" pitchFamily="34"/>
              </a:rPr>
              <a:t>Formalisation de la trame du CRPA G</a:t>
            </a:r>
            <a:endParaRPr lang="fr-FR" sz="1050" kern="0" dirty="0">
              <a:solidFill>
                <a:srgbClr val="767171"/>
              </a:solidFill>
              <a:latin typeface="+mj-lt"/>
              <a:cs typeface="Arial" pitchFamily="34"/>
            </a:endParaRPr>
          </a:p>
        </p:txBody>
      </p:sp>
      <p:sp>
        <p:nvSpPr>
          <p:cNvPr id="15" name="Chevron 92"/>
          <p:cNvSpPr>
            <a:spLocks noChangeArrowheads="1"/>
          </p:cNvSpPr>
          <p:nvPr/>
        </p:nvSpPr>
        <p:spPr bwMode="auto">
          <a:xfrm>
            <a:off x="5076056" y="5660888"/>
            <a:ext cx="2268760" cy="576064"/>
          </a:xfrm>
          <a:custGeom>
            <a:avLst/>
            <a:gdLst>
              <a:gd name="T0" fmla="*/ 1218890 w 2547984"/>
              <a:gd name="T1" fmla="*/ 0 h 265322"/>
              <a:gd name="T2" fmla="*/ 2437769 w 2547984"/>
              <a:gd name="T3" fmla="*/ 403657 h 265322"/>
              <a:gd name="T4" fmla="*/ 1218890 w 2547984"/>
              <a:gd name="T5" fmla="*/ 807312 h 265322"/>
              <a:gd name="T6" fmla="*/ 0 w 2547984"/>
              <a:gd name="T7" fmla="*/ 403657 h 265322"/>
              <a:gd name="T8" fmla="*/ 1218846 w 2547984"/>
              <a:gd name="T9" fmla="*/ 0 h 265322"/>
              <a:gd name="T10" fmla="*/ 2437684 w 2547984"/>
              <a:gd name="T11" fmla="*/ 407860 h 265322"/>
              <a:gd name="T12" fmla="*/ 1218846 w 2547984"/>
              <a:gd name="T13" fmla="*/ 815720 h 265322"/>
              <a:gd name="T14" fmla="*/ 0 w 2547984"/>
              <a:gd name="T15" fmla="*/ 407860 h 265322"/>
              <a:gd name="T16" fmla="*/ 1193243 w 2547984"/>
              <a:gd name="T17" fmla="*/ 0 h 265322"/>
              <a:gd name="T18" fmla="*/ 51196 w 2547984"/>
              <a:gd name="T19" fmla="*/ 407860 h 265322"/>
              <a:gd name="T20" fmla="*/ 1193243 w 2547984"/>
              <a:gd name="T21" fmla="*/ 815720 h 265322"/>
              <a:gd name="T22" fmla="*/ 17694720 60000 65536"/>
              <a:gd name="T23" fmla="*/ 0 60000 65536"/>
              <a:gd name="T24" fmla="*/ 5898240 60000 65536"/>
              <a:gd name="T25" fmla="*/ 11796480 60000 65536"/>
              <a:gd name="T26" fmla="*/ 17694720 60000 65536"/>
              <a:gd name="T27" fmla="*/ 0 60000 65536"/>
              <a:gd name="T28" fmla="*/ 5898240 60000 65536"/>
              <a:gd name="T29" fmla="*/ 11796480 60000 65536"/>
              <a:gd name="T30" fmla="*/ 17694720 60000 65536"/>
              <a:gd name="T31" fmla="*/ 11796480 60000 65536"/>
              <a:gd name="T32" fmla="*/ 5898240 60000 65536"/>
              <a:gd name="T33" fmla="*/ 53515 w 2547984"/>
              <a:gd name="T34" fmla="*/ 0 h 265322"/>
              <a:gd name="T35" fmla="*/ 2494468 w 2547984"/>
              <a:gd name="T36" fmla="*/ 265322 h 265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7984" h="265322">
                <a:moveTo>
                  <a:pt x="0" y="0"/>
                </a:moveTo>
                <a:lnTo>
                  <a:pt x="2494469" y="0"/>
                </a:lnTo>
                <a:lnTo>
                  <a:pt x="2547985" y="132661"/>
                </a:lnTo>
                <a:lnTo>
                  <a:pt x="2494469" y="265322"/>
                </a:lnTo>
                <a:lnTo>
                  <a:pt x="0" y="265322"/>
                </a:lnTo>
                <a:lnTo>
                  <a:pt x="53515" y="132661"/>
                </a:lnTo>
                <a:close/>
              </a:path>
            </a:pathLst>
          </a:custGeom>
          <a:solidFill>
            <a:schemeClr val="accent3">
              <a:lumMod val="40000"/>
              <a:lumOff val="60000"/>
            </a:schemeClr>
          </a:solidFill>
          <a:ln w="9528">
            <a:solidFill>
              <a:srgbClr val="44546A"/>
            </a:solidFill>
            <a:round/>
            <a:headEnd/>
            <a:tailEnd/>
          </a:ln>
        </p:spPr>
        <p:txBody>
          <a:bodyPr lIns="33229" tIns="0" rIns="33229" bIns="0" anchor="ctr"/>
          <a:lstStyle/>
          <a:p>
            <a:r>
              <a:rPr lang="fr-FR" sz="1050" dirty="0" smtClean="0">
                <a:solidFill>
                  <a:srgbClr val="767171"/>
                </a:solidFill>
                <a:latin typeface="Calibri" pitchFamily="34" charset="0"/>
                <a:cs typeface="Arial" pitchFamily="34" charset="0"/>
              </a:rPr>
              <a:t>Réflexion sur l’évolution des modalités de supervision financière</a:t>
            </a:r>
          </a:p>
        </p:txBody>
      </p:sp>
      <p:sp>
        <p:nvSpPr>
          <p:cNvPr id="16" name="Rectangle 53"/>
          <p:cNvSpPr>
            <a:spLocks noChangeArrowheads="1"/>
          </p:cNvSpPr>
          <p:nvPr/>
        </p:nvSpPr>
        <p:spPr bwMode="auto">
          <a:xfrm>
            <a:off x="297264" y="5661248"/>
            <a:ext cx="972000" cy="864096"/>
          </a:xfrm>
          <a:prstGeom prst="rect">
            <a:avLst/>
          </a:prstGeom>
          <a:solidFill>
            <a:srgbClr val="FFFFFF"/>
          </a:solidFill>
          <a:ln w="9528">
            <a:solidFill>
              <a:srgbClr val="44546A"/>
            </a:solidFill>
            <a:round/>
            <a:headEnd/>
            <a:tailEnd/>
          </a:ln>
        </p:spPr>
        <p:txBody>
          <a:bodyPr lIns="84408" tIns="42199" rIns="84408" bIns="42199" anchor="ctr" anchorCtr="1"/>
          <a:lstStyle/>
          <a:p>
            <a:pPr algn="ctr" hangingPunct="0"/>
            <a:r>
              <a:rPr lang="fr-FR" sz="1050" dirty="0" smtClean="0">
                <a:solidFill>
                  <a:srgbClr val="000000"/>
                </a:solidFill>
                <a:latin typeface="Calibri" pitchFamily="34" charset="0"/>
                <a:cs typeface="Arial" pitchFamily="34" charset="0"/>
              </a:rPr>
              <a:t>Supervision financière</a:t>
            </a:r>
            <a:endParaRPr lang="fr-FR" sz="1050" dirty="0">
              <a:solidFill>
                <a:srgbClr val="000000"/>
              </a:solidFill>
              <a:latin typeface="Calibri" pitchFamily="34" charset="0"/>
              <a:cs typeface="Arial" pitchFamily="34" charset="0"/>
            </a:endParaRPr>
          </a:p>
        </p:txBody>
      </p:sp>
      <p:sp>
        <p:nvSpPr>
          <p:cNvPr id="17" name="Ellipse 54"/>
          <p:cNvSpPr>
            <a:spLocks noChangeArrowheads="1"/>
          </p:cNvSpPr>
          <p:nvPr/>
        </p:nvSpPr>
        <p:spPr bwMode="auto">
          <a:xfrm>
            <a:off x="214759" y="5589468"/>
            <a:ext cx="324000" cy="215796"/>
          </a:xfrm>
          <a:custGeom>
            <a:avLst/>
            <a:gdLst>
              <a:gd name="T0" fmla="*/ 6953 w 287999"/>
              <a:gd name="T1" fmla="*/ 0 h 287999"/>
              <a:gd name="T2" fmla="*/ 13905 w 287999"/>
              <a:gd name="T3" fmla="*/ 30952 h 287999"/>
              <a:gd name="T4" fmla="*/ 6953 w 287999"/>
              <a:gd name="T5" fmla="*/ 61904 h 287999"/>
              <a:gd name="T6" fmla="*/ 0 w 287999"/>
              <a:gd name="T7" fmla="*/ 30952 h 287999"/>
              <a:gd name="T8" fmla="*/ 5200 w 287999"/>
              <a:gd name="T9" fmla="*/ 0 h 287999"/>
              <a:gd name="T10" fmla="*/ 10400 w 287999"/>
              <a:gd name="T11" fmla="*/ 23297 h 287999"/>
              <a:gd name="T12" fmla="*/ 5200 w 287999"/>
              <a:gd name="T13" fmla="*/ 46595 h 287999"/>
              <a:gd name="T14" fmla="*/ 0 w 287999"/>
              <a:gd name="T15" fmla="*/ 23297 h 287999"/>
              <a:gd name="T16" fmla="*/ 1523 w 287999"/>
              <a:gd name="T17" fmla="*/ 6824 h 287999"/>
              <a:gd name="T18" fmla="*/ 1523 w 287999"/>
              <a:gd name="T19" fmla="*/ 39770 h 287999"/>
              <a:gd name="T20" fmla="*/ 8878 w 287999"/>
              <a:gd name="T21" fmla="*/ 39770 h 287999"/>
              <a:gd name="T22" fmla="*/ 8878 w 287999"/>
              <a:gd name="T23" fmla="*/ 6824 h 287999"/>
              <a:gd name="T24" fmla="*/ 17694720 60000 65536"/>
              <a:gd name="T25" fmla="*/ 0 60000 65536"/>
              <a:gd name="T26" fmla="*/ 5898240 60000 65536"/>
              <a:gd name="T27" fmla="*/ 11796480 60000 65536"/>
              <a:gd name="T28" fmla="*/ 17694720 60000 65536"/>
              <a:gd name="T29" fmla="*/ 0 60000 65536"/>
              <a:gd name="T30" fmla="*/ 5898240 60000 65536"/>
              <a:gd name="T31" fmla="*/ 11796480 60000 65536"/>
              <a:gd name="T32" fmla="*/ 17694720 60000 65536"/>
              <a:gd name="T33" fmla="*/ 5898240 60000 65536"/>
              <a:gd name="T34" fmla="*/ 5898240 60000 65536"/>
              <a:gd name="T35" fmla="*/ 17694720 60000 65536"/>
              <a:gd name="T36" fmla="*/ 42177 w 287999"/>
              <a:gd name="T37" fmla="*/ 42176 h 287999"/>
              <a:gd name="T38" fmla="*/ 245822 w 287999"/>
              <a:gd name="T39" fmla="*/ 245823 h 2879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999" h="287999">
                <a:moveTo>
                  <a:pt x="0" y="144000"/>
                </a:moveTo>
                <a:lnTo>
                  <a:pt x="0" y="144000"/>
                </a:lnTo>
                <a:cubicBezTo>
                  <a:pt x="0" y="223529"/>
                  <a:pt x="64470" y="287999"/>
                  <a:pt x="143999" y="288000"/>
                </a:cubicBezTo>
                <a:cubicBezTo>
                  <a:pt x="223529" y="288000"/>
                  <a:pt x="288000" y="223529"/>
                  <a:pt x="288000" y="144000"/>
                </a:cubicBezTo>
                <a:cubicBezTo>
                  <a:pt x="288000" y="64470"/>
                  <a:pt x="223529" y="0"/>
                  <a:pt x="144000" y="0"/>
                </a:cubicBezTo>
                <a:cubicBezTo>
                  <a:pt x="64470" y="0"/>
                  <a:pt x="0" y="64470"/>
                  <a:pt x="0" y="144000"/>
                </a:cubicBezTo>
                <a:close/>
              </a:path>
            </a:pathLst>
          </a:custGeom>
          <a:solidFill>
            <a:srgbClr val="003855"/>
          </a:solidFill>
          <a:ln w="9528">
            <a:solidFill>
              <a:srgbClr val="44546A"/>
            </a:solidFill>
            <a:round/>
            <a:headEnd/>
            <a:tailEnd/>
          </a:ln>
        </p:spPr>
        <p:txBody>
          <a:bodyPr wrap="none" lIns="0" tIns="0" rIns="0" bIns="0" anchor="ctr" anchorCtr="1"/>
          <a:lstStyle/>
          <a:p>
            <a:pPr algn="ctr" hangingPunct="0"/>
            <a:r>
              <a:rPr lang="fr-FR" sz="1050" b="1" dirty="0" smtClean="0">
                <a:solidFill>
                  <a:srgbClr val="FFFFFF"/>
                </a:solidFill>
                <a:latin typeface="Calibri" pitchFamily="34" charset="0"/>
                <a:cs typeface="Arial" pitchFamily="34" charset="0"/>
              </a:rPr>
              <a:t>2</a:t>
            </a:r>
            <a:endParaRPr lang="fr-FR" sz="1050" b="1" dirty="0">
              <a:solidFill>
                <a:srgbClr val="FFFFFF"/>
              </a:solidFill>
              <a:latin typeface="Calibri" pitchFamily="34" charset="0"/>
              <a:cs typeface="Arial" pitchFamily="34" charset="0"/>
            </a:endParaRPr>
          </a:p>
        </p:txBody>
      </p:sp>
      <p:sp>
        <p:nvSpPr>
          <p:cNvPr id="18" name="Rectangle 53"/>
          <p:cNvSpPr>
            <a:spLocks noChangeArrowheads="1"/>
          </p:cNvSpPr>
          <p:nvPr/>
        </p:nvSpPr>
        <p:spPr bwMode="auto">
          <a:xfrm>
            <a:off x="297264" y="2670838"/>
            <a:ext cx="972000" cy="864000"/>
          </a:xfrm>
          <a:prstGeom prst="rect">
            <a:avLst/>
          </a:prstGeom>
          <a:solidFill>
            <a:srgbClr val="FFFFFF"/>
          </a:solidFill>
          <a:ln w="9528">
            <a:solidFill>
              <a:srgbClr val="44546A"/>
            </a:solidFill>
            <a:round/>
            <a:headEnd/>
            <a:tailEnd/>
          </a:ln>
        </p:spPr>
        <p:txBody>
          <a:bodyPr lIns="84408" tIns="42199" rIns="84408" bIns="42199" anchor="ctr" anchorCtr="1"/>
          <a:lstStyle/>
          <a:p>
            <a:pPr algn="ctr" hangingPunct="0"/>
            <a:r>
              <a:rPr lang="fr-FR" sz="1050" dirty="0" smtClean="0">
                <a:solidFill>
                  <a:srgbClr val="000000"/>
                </a:solidFill>
                <a:latin typeface="Calibri" pitchFamily="34" charset="0"/>
                <a:cs typeface="Arial" pitchFamily="34" charset="0"/>
              </a:rPr>
              <a:t>Evolutions M21</a:t>
            </a:r>
            <a:endParaRPr lang="fr-FR" sz="1050" dirty="0">
              <a:solidFill>
                <a:srgbClr val="000000"/>
              </a:solidFill>
              <a:latin typeface="Calibri" pitchFamily="34" charset="0"/>
              <a:cs typeface="Arial" pitchFamily="34" charset="0"/>
            </a:endParaRPr>
          </a:p>
        </p:txBody>
      </p:sp>
      <p:sp>
        <p:nvSpPr>
          <p:cNvPr id="19" name="Ellipse 54"/>
          <p:cNvSpPr>
            <a:spLocks noChangeArrowheads="1"/>
          </p:cNvSpPr>
          <p:nvPr/>
        </p:nvSpPr>
        <p:spPr bwMode="auto">
          <a:xfrm>
            <a:off x="214758" y="2564904"/>
            <a:ext cx="324000" cy="216114"/>
          </a:xfrm>
          <a:custGeom>
            <a:avLst/>
            <a:gdLst>
              <a:gd name="T0" fmla="*/ 6953 w 287999"/>
              <a:gd name="T1" fmla="*/ 0 h 287999"/>
              <a:gd name="T2" fmla="*/ 13905 w 287999"/>
              <a:gd name="T3" fmla="*/ 30952 h 287999"/>
              <a:gd name="T4" fmla="*/ 6953 w 287999"/>
              <a:gd name="T5" fmla="*/ 61904 h 287999"/>
              <a:gd name="T6" fmla="*/ 0 w 287999"/>
              <a:gd name="T7" fmla="*/ 30952 h 287999"/>
              <a:gd name="T8" fmla="*/ 5200 w 287999"/>
              <a:gd name="T9" fmla="*/ 0 h 287999"/>
              <a:gd name="T10" fmla="*/ 10400 w 287999"/>
              <a:gd name="T11" fmla="*/ 23297 h 287999"/>
              <a:gd name="T12" fmla="*/ 5200 w 287999"/>
              <a:gd name="T13" fmla="*/ 46595 h 287999"/>
              <a:gd name="T14" fmla="*/ 0 w 287999"/>
              <a:gd name="T15" fmla="*/ 23297 h 287999"/>
              <a:gd name="T16" fmla="*/ 1523 w 287999"/>
              <a:gd name="T17" fmla="*/ 6824 h 287999"/>
              <a:gd name="T18" fmla="*/ 1523 w 287999"/>
              <a:gd name="T19" fmla="*/ 39770 h 287999"/>
              <a:gd name="T20" fmla="*/ 8878 w 287999"/>
              <a:gd name="T21" fmla="*/ 39770 h 287999"/>
              <a:gd name="T22" fmla="*/ 8878 w 287999"/>
              <a:gd name="T23" fmla="*/ 6824 h 287999"/>
              <a:gd name="T24" fmla="*/ 17694720 60000 65536"/>
              <a:gd name="T25" fmla="*/ 0 60000 65536"/>
              <a:gd name="T26" fmla="*/ 5898240 60000 65536"/>
              <a:gd name="T27" fmla="*/ 11796480 60000 65536"/>
              <a:gd name="T28" fmla="*/ 17694720 60000 65536"/>
              <a:gd name="T29" fmla="*/ 0 60000 65536"/>
              <a:gd name="T30" fmla="*/ 5898240 60000 65536"/>
              <a:gd name="T31" fmla="*/ 11796480 60000 65536"/>
              <a:gd name="T32" fmla="*/ 17694720 60000 65536"/>
              <a:gd name="T33" fmla="*/ 5898240 60000 65536"/>
              <a:gd name="T34" fmla="*/ 5898240 60000 65536"/>
              <a:gd name="T35" fmla="*/ 17694720 60000 65536"/>
              <a:gd name="T36" fmla="*/ 42177 w 287999"/>
              <a:gd name="T37" fmla="*/ 42176 h 287999"/>
              <a:gd name="T38" fmla="*/ 245822 w 287999"/>
              <a:gd name="T39" fmla="*/ 245823 h 2879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999" h="287999">
                <a:moveTo>
                  <a:pt x="0" y="144000"/>
                </a:moveTo>
                <a:lnTo>
                  <a:pt x="0" y="144000"/>
                </a:lnTo>
                <a:cubicBezTo>
                  <a:pt x="0" y="223529"/>
                  <a:pt x="64470" y="287999"/>
                  <a:pt x="143999" y="288000"/>
                </a:cubicBezTo>
                <a:cubicBezTo>
                  <a:pt x="223529" y="288000"/>
                  <a:pt x="288000" y="223529"/>
                  <a:pt x="288000" y="144000"/>
                </a:cubicBezTo>
                <a:cubicBezTo>
                  <a:pt x="288000" y="64470"/>
                  <a:pt x="223529" y="0"/>
                  <a:pt x="144000" y="0"/>
                </a:cubicBezTo>
                <a:cubicBezTo>
                  <a:pt x="64470" y="0"/>
                  <a:pt x="0" y="64470"/>
                  <a:pt x="0" y="144000"/>
                </a:cubicBezTo>
                <a:close/>
              </a:path>
            </a:pathLst>
          </a:custGeom>
          <a:solidFill>
            <a:srgbClr val="003855"/>
          </a:solidFill>
          <a:ln w="9528">
            <a:solidFill>
              <a:srgbClr val="44546A"/>
            </a:solidFill>
            <a:round/>
            <a:headEnd/>
            <a:tailEnd/>
          </a:ln>
        </p:spPr>
        <p:txBody>
          <a:bodyPr wrap="none" lIns="0" tIns="0" rIns="0" bIns="0" anchor="ctr" anchorCtr="1"/>
          <a:lstStyle/>
          <a:p>
            <a:pPr algn="ctr" hangingPunct="0"/>
            <a:r>
              <a:rPr lang="fr-FR" sz="1050" b="1" dirty="0">
                <a:solidFill>
                  <a:srgbClr val="FFFFFF"/>
                </a:solidFill>
                <a:latin typeface="Calibri" pitchFamily="34" charset="0"/>
                <a:cs typeface="Arial" pitchFamily="34" charset="0"/>
              </a:rPr>
              <a:t>1</a:t>
            </a:r>
          </a:p>
        </p:txBody>
      </p:sp>
      <p:sp>
        <p:nvSpPr>
          <p:cNvPr id="20" name="Pentagone 52"/>
          <p:cNvSpPr>
            <a:spLocks noChangeArrowheads="1"/>
          </p:cNvSpPr>
          <p:nvPr/>
        </p:nvSpPr>
        <p:spPr bwMode="auto">
          <a:xfrm>
            <a:off x="1368152" y="2671018"/>
            <a:ext cx="1800225" cy="360040"/>
          </a:xfrm>
          <a:custGeom>
            <a:avLst/>
            <a:gdLst>
              <a:gd name="T0" fmla="*/ 934293 w 1866354"/>
              <a:gd name="T1" fmla="*/ 0 h 265322"/>
              <a:gd name="T2" fmla="*/ 1868587 w 1866354"/>
              <a:gd name="T3" fmla="*/ 227487 h 265322"/>
              <a:gd name="T4" fmla="*/ 934293 w 1866354"/>
              <a:gd name="T5" fmla="*/ 454971 h 265322"/>
              <a:gd name="T6" fmla="*/ 0 w 1866354"/>
              <a:gd name="T7" fmla="*/ 227487 h 265322"/>
              <a:gd name="T8" fmla="*/ 934839 w 1866354"/>
              <a:gd name="T9" fmla="*/ 0 h 265322"/>
              <a:gd name="T10" fmla="*/ 1869680 w 1866354"/>
              <a:gd name="T11" fmla="*/ 204257 h 265322"/>
              <a:gd name="T12" fmla="*/ 934839 w 1866354"/>
              <a:gd name="T13" fmla="*/ 408517 h 265322"/>
              <a:gd name="T14" fmla="*/ 0 w 1866354"/>
              <a:gd name="T15" fmla="*/ 204257 h 265322"/>
              <a:gd name="T16" fmla="*/ 903550 w 1866354"/>
              <a:gd name="T17" fmla="*/ 0 h 265322"/>
              <a:gd name="T18" fmla="*/ 903550 w 1866354"/>
              <a:gd name="T19" fmla="*/ 408517 h 265322"/>
              <a:gd name="T20" fmla="*/ 17694720 60000 65536"/>
              <a:gd name="T21" fmla="*/ 0 60000 65536"/>
              <a:gd name="T22" fmla="*/ 5898240 60000 65536"/>
              <a:gd name="T23" fmla="*/ 11796480 60000 65536"/>
              <a:gd name="T24" fmla="*/ 17694720 60000 65536"/>
              <a:gd name="T25" fmla="*/ 0 60000 65536"/>
              <a:gd name="T26" fmla="*/ 5898240 60000 65536"/>
              <a:gd name="T27" fmla="*/ 11796480 60000 65536"/>
              <a:gd name="T28" fmla="*/ 17694720 60000 65536"/>
              <a:gd name="T29" fmla="*/ 5898240 60000 65536"/>
              <a:gd name="T30" fmla="*/ 0 w 1866354"/>
              <a:gd name="T31" fmla="*/ 0 h 265322"/>
              <a:gd name="T32" fmla="*/ 1835119 w 1866354"/>
              <a:gd name="T33" fmla="*/ 265322 h 265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6354" h="265322">
                <a:moveTo>
                  <a:pt x="0" y="0"/>
                </a:moveTo>
                <a:lnTo>
                  <a:pt x="1803884" y="0"/>
                </a:lnTo>
                <a:lnTo>
                  <a:pt x="1866354" y="132661"/>
                </a:lnTo>
                <a:lnTo>
                  <a:pt x="1803884" y="265322"/>
                </a:lnTo>
                <a:lnTo>
                  <a:pt x="0" y="265322"/>
                </a:lnTo>
                <a:close/>
              </a:path>
            </a:pathLst>
          </a:cu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Définition des évolutions à apporter à la M21</a:t>
            </a:r>
            <a:endParaRPr lang="fr-FR" sz="1050" dirty="0">
              <a:solidFill>
                <a:srgbClr val="767171"/>
              </a:solidFill>
              <a:latin typeface="Calibri" pitchFamily="34" charset="0"/>
              <a:cs typeface="Arial" pitchFamily="34" charset="0"/>
            </a:endParaRPr>
          </a:p>
        </p:txBody>
      </p:sp>
      <p:sp>
        <p:nvSpPr>
          <p:cNvPr id="21" name="ZoneTexte 26"/>
          <p:cNvSpPr txBox="1">
            <a:spLocks noChangeArrowheads="1"/>
          </p:cNvSpPr>
          <p:nvPr/>
        </p:nvSpPr>
        <p:spPr bwMode="auto">
          <a:xfrm>
            <a:off x="7989068" y="965920"/>
            <a:ext cx="723900" cy="230832"/>
          </a:xfrm>
          <a:prstGeom prst="rect">
            <a:avLst/>
          </a:prstGeom>
          <a:noFill/>
          <a:ln w="9525">
            <a:noFill/>
            <a:miter lim="800000"/>
            <a:headEnd/>
            <a:tailEnd/>
          </a:ln>
        </p:spPr>
        <p:txBody>
          <a:bodyPr>
            <a:spAutoFit/>
          </a:bodyPr>
          <a:lstStyle/>
          <a:p>
            <a:r>
              <a:rPr lang="fr-FR" sz="900" dirty="0" smtClean="0">
                <a:solidFill>
                  <a:srgbClr val="000000"/>
                </a:solidFill>
                <a:latin typeface="Calibri" pitchFamily="34" charset="0"/>
                <a:cs typeface="Arial" pitchFamily="34" charset="0"/>
              </a:rPr>
              <a:t>2017</a:t>
            </a:r>
            <a:endParaRPr lang="fr-FR" sz="900" i="1" dirty="0">
              <a:solidFill>
                <a:srgbClr val="000000"/>
              </a:solidFill>
              <a:latin typeface="Calibri" pitchFamily="34" charset="0"/>
              <a:cs typeface="Arial" pitchFamily="34" charset="0"/>
            </a:endParaRPr>
          </a:p>
        </p:txBody>
      </p:sp>
      <p:sp>
        <p:nvSpPr>
          <p:cNvPr id="22" name="ZoneTexte 26"/>
          <p:cNvSpPr txBox="1">
            <a:spLocks noChangeArrowheads="1"/>
          </p:cNvSpPr>
          <p:nvPr/>
        </p:nvSpPr>
        <p:spPr bwMode="auto">
          <a:xfrm>
            <a:off x="3096344" y="980728"/>
            <a:ext cx="723900" cy="230832"/>
          </a:xfrm>
          <a:prstGeom prst="rect">
            <a:avLst/>
          </a:prstGeom>
          <a:noFill/>
          <a:ln w="9525">
            <a:noFill/>
            <a:miter lim="800000"/>
            <a:headEnd/>
            <a:tailEnd/>
          </a:ln>
        </p:spPr>
        <p:txBody>
          <a:bodyPr>
            <a:spAutoFit/>
          </a:bodyPr>
          <a:lstStyle/>
          <a:p>
            <a:r>
              <a:rPr lang="fr-FR" sz="900" dirty="0" smtClean="0">
                <a:solidFill>
                  <a:srgbClr val="000000"/>
                </a:solidFill>
                <a:latin typeface="Calibri" pitchFamily="34" charset="0"/>
                <a:cs typeface="Arial" pitchFamily="34" charset="0"/>
              </a:rPr>
              <a:t>2016</a:t>
            </a:r>
            <a:endParaRPr lang="fr-FR" sz="900" i="1" dirty="0">
              <a:solidFill>
                <a:srgbClr val="000000"/>
              </a:solidFill>
              <a:latin typeface="Calibri" pitchFamily="34" charset="0"/>
              <a:cs typeface="Arial" pitchFamily="34" charset="0"/>
            </a:endParaRPr>
          </a:p>
        </p:txBody>
      </p:sp>
      <p:sp>
        <p:nvSpPr>
          <p:cNvPr id="38" name="ZoneTexte 25"/>
          <p:cNvSpPr txBox="1"/>
          <p:nvPr/>
        </p:nvSpPr>
        <p:spPr bwMode="auto">
          <a:xfrm>
            <a:off x="6012160" y="2959051"/>
            <a:ext cx="1368152" cy="181917"/>
          </a:xfrm>
          <a:prstGeom prst="rect">
            <a:avLst/>
          </a:prstGeom>
          <a:noFill/>
          <a:ln>
            <a:noFill/>
          </a:ln>
        </p:spPr>
        <p:txBody>
          <a:bodyPr/>
          <a:lstStyle/>
          <a:p>
            <a:pPr algn="ctr" fontAlgn="auto">
              <a:spcBef>
                <a:spcPts val="0"/>
              </a:spcBef>
              <a:spcAft>
                <a:spcPts val="0"/>
              </a:spcAft>
              <a:defRPr sz="1800" b="0" i="0" u="none" strike="noStrike" kern="0" cap="none" spc="0" baseline="0">
                <a:solidFill>
                  <a:srgbClr val="000000"/>
                </a:solidFill>
                <a:uFillTx/>
              </a:defRPr>
            </a:pPr>
            <a:r>
              <a:rPr lang="fr-FR" sz="1400" b="1" kern="0" dirty="0" smtClean="0">
                <a:solidFill>
                  <a:srgbClr val="000000"/>
                </a:solidFill>
                <a:latin typeface="Calibri"/>
              </a:rPr>
              <a:t>Publication arrêtés </a:t>
            </a:r>
            <a:r>
              <a:rPr lang="fr-FR" sz="1400" b="1" kern="0" dirty="0" smtClean="0">
                <a:solidFill>
                  <a:srgbClr val="000000"/>
                </a:solidFill>
              </a:rPr>
              <a:t>M21, EPRD, PGFP, TPER</a:t>
            </a:r>
            <a:endParaRPr lang="fr-FR" sz="1400" b="1" kern="0" dirty="0">
              <a:solidFill>
                <a:srgbClr val="000000"/>
              </a:solidFill>
              <a:latin typeface="Calibri"/>
            </a:endParaRPr>
          </a:p>
        </p:txBody>
      </p:sp>
      <p:sp>
        <p:nvSpPr>
          <p:cNvPr id="39" name="ZoneTexte 26"/>
          <p:cNvSpPr txBox="1">
            <a:spLocks noChangeArrowheads="1"/>
          </p:cNvSpPr>
          <p:nvPr/>
        </p:nvSpPr>
        <p:spPr bwMode="auto">
          <a:xfrm>
            <a:off x="2124789"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Mai</a:t>
            </a:r>
            <a:endParaRPr lang="fr-FR" sz="900" i="1" dirty="0">
              <a:solidFill>
                <a:srgbClr val="000000"/>
              </a:solidFill>
              <a:latin typeface="Calibri" pitchFamily="34" charset="0"/>
              <a:cs typeface="Arial" pitchFamily="34" charset="0"/>
            </a:endParaRPr>
          </a:p>
        </p:txBody>
      </p:sp>
      <p:sp>
        <p:nvSpPr>
          <p:cNvPr id="40" name="ZoneTexte 26"/>
          <p:cNvSpPr txBox="1">
            <a:spLocks noChangeArrowheads="1"/>
          </p:cNvSpPr>
          <p:nvPr/>
        </p:nvSpPr>
        <p:spPr bwMode="auto">
          <a:xfrm>
            <a:off x="2816066"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Juin</a:t>
            </a:r>
            <a:endParaRPr lang="fr-FR" sz="900" i="1" dirty="0">
              <a:solidFill>
                <a:srgbClr val="000000"/>
              </a:solidFill>
              <a:latin typeface="Calibri" pitchFamily="34" charset="0"/>
              <a:cs typeface="Arial" pitchFamily="34" charset="0"/>
            </a:endParaRPr>
          </a:p>
        </p:txBody>
      </p:sp>
      <p:sp>
        <p:nvSpPr>
          <p:cNvPr id="41" name="ZoneTexte 26"/>
          <p:cNvSpPr txBox="1">
            <a:spLocks noChangeArrowheads="1"/>
          </p:cNvSpPr>
          <p:nvPr/>
        </p:nvSpPr>
        <p:spPr bwMode="auto">
          <a:xfrm>
            <a:off x="3507343"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Juil.</a:t>
            </a:r>
            <a:endParaRPr lang="fr-FR" sz="900" i="1" dirty="0">
              <a:solidFill>
                <a:srgbClr val="000000"/>
              </a:solidFill>
              <a:latin typeface="Calibri" pitchFamily="34" charset="0"/>
              <a:cs typeface="Arial" pitchFamily="34" charset="0"/>
            </a:endParaRPr>
          </a:p>
        </p:txBody>
      </p:sp>
      <p:sp>
        <p:nvSpPr>
          <p:cNvPr id="42" name="ZoneTexte 26"/>
          <p:cNvSpPr txBox="1">
            <a:spLocks noChangeArrowheads="1"/>
          </p:cNvSpPr>
          <p:nvPr/>
        </p:nvSpPr>
        <p:spPr bwMode="auto">
          <a:xfrm>
            <a:off x="4198620"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Août</a:t>
            </a:r>
            <a:endParaRPr lang="fr-FR" sz="900" i="1" dirty="0">
              <a:solidFill>
                <a:srgbClr val="000000"/>
              </a:solidFill>
              <a:latin typeface="Calibri" pitchFamily="34" charset="0"/>
              <a:cs typeface="Arial" pitchFamily="34" charset="0"/>
            </a:endParaRPr>
          </a:p>
        </p:txBody>
      </p:sp>
      <p:sp>
        <p:nvSpPr>
          <p:cNvPr id="43" name="ZoneTexte 26"/>
          <p:cNvSpPr txBox="1">
            <a:spLocks noChangeArrowheads="1"/>
          </p:cNvSpPr>
          <p:nvPr/>
        </p:nvSpPr>
        <p:spPr bwMode="auto">
          <a:xfrm>
            <a:off x="4889897"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Sept</a:t>
            </a:r>
            <a:endParaRPr lang="fr-FR" sz="900" i="1" dirty="0">
              <a:solidFill>
                <a:srgbClr val="000000"/>
              </a:solidFill>
              <a:latin typeface="Calibri" pitchFamily="34" charset="0"/>
              <a:cs typeface="Arial" pitchFamily="34" charset="0"/>
            </a:endParaRPr>
          </a:p>
        </p:txBody>
      </p:sp>
      <p:sp>
        <p:nvSpPr>
          <p:cNvPr id="44" name="ZoneTexte 26"/>
          <p:cNvSpPr txBox="1">
            <a:spLocks noChangeArrowheads="1"/>
          </p:cNvSpPr>
          <p:nvPr/>
        </p:nvSpPr>
        <p:spPr bwMode="auto">
          <a:xfrm>
            <a:off x="5581174"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Oct</a:t>
            </a:r>
            <a:endParaRPr lang="fr-FR" sz="900" i="1" dirty="0">
              <a:solidFill>
                <a:srgbClr val="000000"/>
              </a:solidFill>
              <a:latin typeface="Calibri" pitchFamily="34" charset="0"/>
              <a:cs typeface="Arial" pitchFamily="34" charset="0"/>
            </a:endParaRPr>
          </a:p>
        </p:txBody>
      </p:sp>
      <p:sp>
        <p:nvSpPr>
          <p:cNvPr id="45" name="ZoneTexte 26"/>
          <p:cNvSpPr txBox="1">
            <a:spLocks noChangeArrowheads="1"/>
          </p:cNvSpPr>
          <p:nvPr/>
        </p:nvSpPr>
        <p:spPr bwMode="auto">
          <a:xfrm>
            <a:off x="6272451"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Nov</a:t>
            </a:r>
            <a:endParaRPr lang="fr-FR" sz="900" i="1" dirty="0">
              <a:solidFill>
                <a:srgbClr val="000000"/>
              </a:solidFill>
              <a:latin typeface="Calibri" pitchFamily="34" charset="0"/>
              <a:cs typeface="Arial" pitchFamily="34" charset="0"/>
            </a:endParaRPr>
          </a:p>
        </p:txBody>
      </p:sp>
      <p:sp>
        <p:nvSpPr>
          <p:cNvPr id="46" name="ZoneTexte 26"/>
          <p:cNvSpPr txBox="1">
            <a:spLocks noChangeArrowheads="1"/>
          </p:cNvSpPr>
          <p:nvPr/>
        </p:nvSpPr>
        <p:spPr bwMode="auto">
          <a:xfrm>
            <a:off x="6963728"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Déc</a:t>
            </a:r>
            <a:endParaRPr lang="fr-FR" sz="900" i="1" dirty="0">
              <a:solidFill>
                <a:srgbClr val="000000"/>
              </a:solidFill>
              <a:latin typeface="Calibri" pitchFamily="34" charset="0"/>
              <a:cs typeface="Arial" pitchFamily="34" charset="0"/>
            </a:endParaRPr>
          </a:p>
        </p:txBody>
      </p:sp>
      <p:sp>
        <p:nvSpPr>
          <p:cNvPr id="47" name="ZoneTexte 26"/>
          <p:cNvSpPr txBox="1">
            <a:spLocks noChangeArrowheads="1"/>
          </p:cNvSpPr>
          <p:nvPr/>
        </p:nvSpPr>
        <p:spPr bwMode="auto">
          <a:xfrm>
            <a:off x="7655005"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Janv</a:t>
            </a:r>
            <a:endParaRPr lang="fr-FR" sz="900" i="1" dirty="0">
              <a:solidFill>
                <a:srgbClr val="000000"/>
              </a:solidFill>
              <a:latin typeface="Calibri" pitchFamily="34" charset="0"/>
              <a:cs typeface="Arial" pitchFamily="34" charset="0"/>
            </a:endParaRPr>
          </a:p>
        </p:txBody>
      </p:sp>
      <p:sp>
        <p:nvSpPr>
          <p:cNvPr id="48" name="ZoneTexte 26"/>
          <p:cNvSpPr txBox="1">
            <a:spLocks noChangeArrowheads="1"/>
          </p:cNvSpPr>
          <p:nvPr/>
        </p:nvSpPr>
        <p:spPr bwMode="auto">
          <a:xfrm>
            <a:off x="8346280"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a:t>
            </a:r>
            <a:endParaRPr lang="fr-FR" sz="900" i="1" dirty="0">
              <a:solidFill>
                <a:srgbClr val="000000"/>
              </a:solidFill>
              <a:latin typeface="Calibri" pitchFamily="34" charset="0"/>
              <a:cs typeface="Arial" pitchFamily="34" charset="0"/>
            </a:endParaRPr>
          </a:p>
        </p:txBody>
      </p:sp>
      <p:sp>
        <p:nvSpPr>
          <p:cNvPr id="49" name="Pentagone 52"/>
          <p:cNvSpPr>
            <a:spLocks noChangeArrowheads="1"/>
          </p:cNvSpPr>
          <p:nvPr/>
        </p:nvSpPr>
        <p:spPr bwMode="auto">
          <a:xfrm>
            <a:off x="3744416" y="3031058"/>
            <a:ext cx="1152128" cy="1406054"/>
          </a:xfrm>
          <a:prstGeom prst="homePlate">
            <a:avLst>
              <a:gd name="adj" fmla="val 13413"/>
            </a:avLst>
          </a:pr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Consultations auprès conférences et fédérations hospitalières</a:t>
            </a:r>
            <a:endParaRPr lang="fr-FR" sz="1050" dirty="0">
              <a:solidFill>
                <a:srgbClr val="767171"/>
              </a:solidFill>
              <a:latin typeface="Calibri" pitchFamily="34" charset="0"/>
              <a:cs typeface="Arial" pitchFamily="34" charset="0"/>
            </a:endParaRPr>
          </a:p>
        </p:txBody>
      </p:sp>
      <p:sp>
        <p:nvSpPr>
          <p:cNvPr id="50" name="Pentagone 52"/>
          <p:cNvSpPr>
            <a:spLocks noChangeArrowheads="1"/>
          </p:cNvSpPr>
          <p:nvPr/>
        </p:nvSpPr>
        <p:spPr bwMode="auto">
          <a:xfrm>
            <a:off x="2304256" y="3063738"/>
            <a:ext cx="1440160" cy="288032"/>
          </a:xfrm>
          <a:custGeom>
            <a:avLst/>
            <a:gdLst>
              <a:gd name="T0" fmla="*/ 934293 w 1866354"/>
              <a:gd name="T1" fmla="*/ 0 h 265322"/>
              <a:gd name="T2" fmla="*/ 1868587 w 1866354"/>
              <a:gd name="T3" fmla="*/ 227487 h 265322"/>
              <a:gd name="T4" fmla="*/ 934293 w 1866354"/>
              <a:gd name="T5" fmla="*/ 454971 h 265322"/>
              <a:gd name="T6" fmla="*/ 0 w 1866354"/>
              <a:gd name="T7" fmla="*/ 227487 h 265322"/>
              <a:gd name="T8" fmla="*/ 934839 w 1866354"/>
              <a:gd name="T9" fmla="*/ 0 h 265322"/>
              <a:gd name="T10" fmla="*/ 1869680 w 1866354"/>
              <a:gd name="T11" fmla="*/ 204257 h 265322"/>
              <a:gd name="T12" fmla="*/ 934839 w 1866354"/>
              <a:gd name="T13" fmla="*/ 408517 h 265322"/>
              <a:gd name="T14" fmla="*/ 0 w 1866354"/>
              <a:gd name="T15" fmla="*/ 204257 h 265322"/>
              <a:gd name="T16" fmla="*/ 903550 w 1866354"/>
              <a:gd name="T17" fmla="*/ 0 h 265322"/>
              <a:gd name="T18" fmla="*/ 903550 w 1866354"/>
              <a:gd name="T19" fmla="*/ 408517 h 265322"/>
              <a:gd name="T20" fmla="*/ 17694720 60000 65536"/>
              <a:gd name="T21" fmla="*/ 0 60000 65536"/>
              <a:gd name="T22" fmla="*/ 5898240 60000 65536"/>
              <a:gd name="T23" fmla="*/ 11796480 60000 65536"/>
              <a:gd name="T24" fmla="*/ 17694720 60000 65536"/>
              <a:gd name="T25" fmla="*/ 0 60000 65536"/>
              <a:gd name="T26" fmla="*/ 5898240 60000 65536"/>
              <a:gd name="T27" fmla="*/ 11796480 60000 65536"/>
              <a:gd name="T28" fmla="*/ 17694720 60000 65536"/>
              <a:gd name="T29" fmla="*/ 5898240 60000 65536"/>
              <a:gd name="T30" fmla="*/ 0 w 1866354"/>
              <a:gd name="T31" fmla="*/ 0 h 265322"/>
              <a:gd name="T32" fmla="*/ 1835119 w 1866354"/>
              <a:gd name="T33" fmla="*/ 265322 h 265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6354" h="265322">
                <a:moveTo>
                  <a:pt x="0" y="0"/>
                </a:moveTo>
                <a:lnTo>
                  <a:pt x="1803884" y="0"/>
                </a:lnTo>
                <a:lnTo>
                  <a:pt x="1866354" y="132661"/>
                </a:lnTo>
                <a:lnTo>
                  <a:pt x="1803884" y="265322"/>
                </a:lnTo>
                <a:lnTo>
                  <a:pt x="0" y="265322"/>
                </a:lnTo>
                <a:close/>
              </a:path>
            </a:pathLst>
          </a:cu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Rédaction V0 arrêté M21</a:t>
            </a:r>
            <a:endParaRPr lang="fr-FR" sz="1050" dirty="0">
              <a:solidFill>
                <a:srgbClr val="767171"/>
              </a:solidFill>
              <a:latin typeface="Calibri" pitchFamily="34" charset="0"/>
              <a:cs typeface="Arial" pitchFamily="34" charset="0"/>
            </a:endParaRPr>
          </a:p>
        </p:txBody>
      </p:sp>
      <p:sp>
        <p:nvSpPr>
          <p:cNvPr id="51" name="Pentagone 52"/>
          <p:cNvSpPr>
            <a:spLocks noChangeArrowheads="1"/>
          </p:cNvSpPr>
          <p:nvPr/>
        </p:nvSpPr>
        <p:spPr bwMode="auto">
          <a:xfrm>
            <a:off x="4968552" y="2852936"/>
            <a:ext cx="1187624" cy="504056"/>
          </a:xfrm>
          <a:custGeom>
            <a:avLst/>
            <a:gdLst>
              <a:gd name="T0" fmla="*/ 934293 w 1866354"/>
              <a:gd name="T1" fmla="*/ 0 h 265322"/>
              <a:gd name="T2" fmla="*/ 1868587 w 1866354"/>
              <a:gd name="T3" fmla="*/ 227487 h 265322"/>
              <a:gd name="T4" fmla="*/ 934293 w 1866354"/>
              <a:gd name="T5" fmla="*/ 454971 h 265322"/>
              <a:gd name="T6" fmla="*/ 0 w 1866354"/>
              <a:gd name="T7" fmla="*/ 227487 h 265322"/>
              <a:gd name="T8" fmla="*/ 934839 w 1866354"/>
              <a:gd name="T9" fmla="*/ 0 h 265322"/>
              <a:gd name="T10" fmla="*/ 1869680 w 1866354"/>
              <a:gd name="T11" fmla="*/ 204257 h 265322"/>
              <a:gd name="T12" fmla="*/ 934839 w 1866354"/>
              <a:gd name="T13" fmla="*/ 408517 h 265322"/>
              <a:gd name="T14" fmla="*/ 0 w 1866354"/>
              <a:gd name="T15" fmla="*/ 204257 h 265322"/>
              <a:gd name="T16" fmla="*/ 903550 w 1866354"/>
              <a:gd name="T17" fmla="*/ 0 h 265322"/>
              <a:gd name="T18" fmla="*/ 903550 w 1866354"/>
              <a:gd name="T19" fmla="*/ 408517 h 265322"/>
              <a:gd name="T20" fmla="*/ 17694720 60000 65536"/>
              <a:gd name="T21" fmla="*/ 0 60000 65536"/>
              <a:gd name="T22" fmla="*/ 5898240 60000 65536"/>
              <a:gd name="T23" fmla="*/ 11796480 60000 65536"/>
              <a:gd name="T24" fmla="*/ 17694720 60000 65536"/>
              <a:gd name="T25" fmla="*/ 0 60000 65536"/>
              <a:gd name="T26" fmla="*/ 5898240 60000 65536"/>
              <a:gd name="T27" fmla="*/ 11796480 60000 65536"/>
              <a:gd name="T28" fmla="*/ 17694720 60000 65536"/>
              <a:gd name="T29" fmla="*/ 5898240 60000 65536"/>
              <a:gd name="T30" fmla="*/ 0 w 1866354"/>
              <a:gd name="T31" fmla="*/ 0 h 265322"/>
              <a:gd name="T32" fmla="*/ 1835119 w 1866354"/>
              <a:gd name="T33" fmla="*/ 265322 h 265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6354" h="265322">
                <a:moveTo>
                  <a:pt x="0" y="0"/>
                </a:moveTo>
                <a:lnTo>
                  <a:pt x="1803884" y="0"/>
                </a:lnTo>
                <a:lnTo>
                  <a:pt x="1866354" y="132661"/>
                </a:lnTo>
                <a:lnTo>
                  <a:pt x="1803884" y="265322"/>
                </a:lnTo>
                <a:lnTo>
                  <a:pt x="0" y="265322"/>
                </a:lnTo>
                <a:close/>
              </a:path>
            </a:pathLst>
          </a:custGeom>
          <a:solidFill>
            <a:schemeClr val="accent3">
              <a:lumMod val="40000"/>
              <a:lumOff val="60000"/>
            </a:schemeClr>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Finalisation et publication arrêté M21</a:t>
            </a:r>
            <a:endParaRPr lang="fr-FR" sz="1050" dirty="0">
              <a:solidFill>
                <a:srgbClr val="767171"/>
              </a:solidFill>
              <a:latin typeface="Calibri" pitchFamily="34" charset="0"/>
              <a:cs typeface="Arial" pitchFamily="34" charset="0"/>
            </a:endParaRPr>
          </a:p>
        </p:txBody>
      </p:sp>
      <p:sp>
        <p:nvSpPr>
          <p:cNvPr id="54" name="Pentagone 52"/>
          <p:cNvSpPr/>
          <p:nvPr/>
        </p:nvSpPr>
        <p:spPr bwMode="auto">
          <a:xfrm>
            <a:off x="1368152" y="4068696"/>
            <a:ext cx="1728192" cy="360040"/>
          </a:xfrm>
          <a:custGeom>
            <a:avLst/>
            <a:gdLst>
              <a:gd name="f0" fmla="val 10800000"/>
              <a:gd name="f1" fmla="val 5400000"/>
              <a:gd name="f2" fmla="val 180"/>
              <a:gd name="f3" fmla="val w"/>
              <a:gd name="f4" fmla="val h"/>
              <a:gd name="f5" fmla="val ss"/>
              <a:gd name="f6" fmla="val 0"/>
              <a:gd name="f7" fmla="val 23545"/>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FF"/>
          </a:solidFill>
          <a:ln w="9528">
            <a:solidFill>
              <a:srgbClr val="44546A"/>
            </a:solidFill>
            <a:prstDash val="solid"/>
            <a:round/>
          </a:ln>
        </p:spPr>
        <p:txBody>
          <a:bodyPr lIns="33229" tIns="0" rIns="33229" bIns="0" anchor="ctr"/>
          <a:lstStyle/>
          <a:p>
            <a:pPr fontAlgn="auto">
              <a:spcBef>
                <a:spcPts val="0"/>
              </a:spcBef>
              <a:spcAft>
                <a:spcPts val="0"/>
              </a:spcAft>
              <a:defRPr sz="1800" b="0" i="0" u="none" strike="noStrike" kern="0" cap="none" spc="0" baseline="0">
                <a:solidFill>
                  <a:srgbClr val="000000"/>
                </a:solidFill>
                <a:uFillTx/>
              </a:defRPr>
            </a:pPr>
            <a:r>
              <a:rPr lang="fr-FR" sz="1050" kern="0" dirty="0" smtClean="0">
                <a:solidFill>
                  <a:srgbClr val="767171"/>
                </a:solidFill>
                <a:latin typeface="+mj-lt"/>
                <a:cs typeface="Arial" pitchFamily="34"/>
              </a:rPr>
              <a:t>Définition de la clé de répartition entre ES</a:t>
            </a:r>
            <a:endParaRPr lang="fr-FR" sz="1050" kern="0" dirty="0">
              <a:solidFill>
                <a:srgbClr val="767171"/>
              </a:solidFill>
              <a:latin typeface="+mj-lt"/>
              <a:cs typeface="Arial" pitchFamily="34"/>
            </a:endParaRPr>
          </a:p>
        </p:txBody>
      </p:sp>
      <p:sp>
        <p:nvSpPr>
          <p:cNvPr id="55" name="Pentagone 52"/>
          <p:cNvSpPr>
            <a:spLocks noChangeArrowheads="1"/>
          </p:cNvSpPr>
          <p:nvPr/>
        </p:nvSpPr>
        <p:spPr bwMode="auto">
          <a:xfrm>
            <a:off x="4896544" y="3789040"/>
            <a:ext cx="1043608" cy="792088"/>
          </a:xfrm>
          <a:prstGeom prst="homePlate">
            <a:avLst>
              <a:gd name="adj" fmla="val 18967"/>
            </a:avLst>
          </a:prstGeom>
          <a:solidFill>
            <a:schemeClr val="accent3">
              <a:lumMod val="40000"/>
              <a:lumOff val="60000"/>
            </a:schemeClr>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Finalisation arrêtés EPRD et clé de répartition</a:t>
            </a:r>
            <a:endParaRPr lang="fr-FR" sz="1050" dirty="0">
              <a:solidFill>
                <a:srgbClr val="767171"/>
              </a:solidFill>
              <a:latin typeface="Calibri" pitchFamily="34" charset="0"/>
              <a:cs typeface="Arial" pitchFamily="34" charset="0"/>
            </a:endParaRPr>
          </a:p>
        </p:txBody>
      </p:sp>
      <p:pic>
        <p:nvPicPr>
          <p:cNvPr id="56" name="Picture 265" descr="http://www.ut-capitole.fr/medias/photo/droit_1386320385109-jpg"/>
          <p:cNvPicPr>
            <a:picLocks noChangeAspect="1"/>
          </p:cNvPicPr>
          <p:nvPr/>
        </p:nvPicPr>
        <p:blipFill>
          <a:blip r:embed="rId3" cstate="print"/>
          <a:srcRect/>
          <a:stretch>
            <a:fillRect/>
          </a:stretch>
        </p:blipFill>
        <p:spPr bwMode="auto">
          <a:xfrm>
            <a:off x="1944216" y="1484784"/>
            <a:ext cx="144016" cy="150417"/>
          </a:xfrm>
          <a:prstGeom prst="rect">
            <a:avLst/>
          </a:prstGeom>
          <a:noFill/>
          <a:ln w="9525">
            <a:noFill/>
            <a:miter lim="800000"/>
            <a:headEnd/>
            <a:tailEnd/>
          </a:ln>
        </p:spPr>
      </p:pic>
      <p:sp>
        <p:nvSpPr>
          <p:cNvPr id="57" name="ZoneTexte 56"/>
          <p:cNvSpPr txBox="1"/>
          <p:nvPr/>
        </p:nvSpPr>
        <p:spPr>
          <a:xfrm>
            <a:off x="1636088" y="1546744"/>
            <a:ext cx="1063704" cy="415498"/>
          </a:xfrm>
          <a:prstGeom prst="rect">
            <a:avLst/>
          </a:prstGeom>
          <a:noFill/>
        </p:spPr>
        <p:txBody>
          <a:bodyPr wrap="square" rtlCol="0">
            <a:spAutoFit/>
          </a:bodyPr>
          <a:lstStyle/>
          <a:p>
            <a:pPr algn="ctr"/>
            <a:r>
              <a:rPr lang="fr-FR" sz="1050" dirty="0" smtClean="0"/>
              <a:t>Décret GHT + </a:t>
            </a:r>
          </a:p>
          <a:p>
            <a:pPr algn="ctr"/>
            <a:r>
              <a:rPr lang="fr-FR" sz="1050" dirty="0"/>
              <a:t> </a:t>
            </a:r>
            <a:r>
              <a:rPr lang="fr-FR" sz="1050" dirty="0" err="1" smtClean="0"/>
              <a:t>vademecum</a:t>
            </a:r>
            <a:endParaRPr lang="fr-FR" sz="1050" dirty="0"/>
          </a:p>
        </p:txBody>
      </p:sp>
      <p:pic>
        <p:nvPicPr>
          <p:cNvPr id="58" name="Picture 265" descr="http://www.ut-capitole.fr/medias/photo/droit_1386320385109-jpg"/>
          <p:cNvPicPr>
            <a:picLocks noChangeAspect="1"/>
          </p:cNvPicPr>
          <p:nvPr/>
        </p:nvPicPr>
        <p:blipFill>
          <a:blip r:embed="rId3" cstate="print"/>
          <a:srcRect/>
          <a:stretch>
            <a:fillRect/>
          </a:stretch>
        </p:blipFill>
        <p:spPr bwMode="auto">
          <a:xfrm>
            <a:off x="6406699" y="2797311"/>
            <a:ext cx="181525" cy="189593"/>
          </a:xfrm>
          <a:prstGeom prst="rect">
            <a:avLst/>
          </a:prstGeom>
          <a:noFill/>
          <a:ln w="9525">
            <a:noFill/>
            <a:miter lim="800000"/>
            <a:headEnd/>
            <a:tailEnd/>
          </a:ln>
        </p:spPr>
      </p:pic>
      <p:pic>
        <p:nvPicPr>
          <p:cNvPr id="63" name="Picture 265" descr="http://www.ut-capitole.fr/medias/photo/droit_1386320385109-jpg"/>
          <p:cNvPicPr>
            <a:picLocks noChangeAspect="1"/>
          </p:cNvPicPr>
          <p:nvPr/>
        </p:nvPicPr>
        <p:blipFill>
          <a:blip r:embed="rId3" cstate="print"/>
          <a:srcRect/>
          <a:stretch>
            <a:fillRect/>
          </a:stretch>
        </p:blipFill>
        <p:spPr bwMode="auto">
          <a:xfrm>
            <a:off x="7486819" y="5660888"/>
            <a:ext cx="181525" cy="189593"/>
          </a:xfrm>
          <a:prstGeom prst="rect">
            <a:avLst/>
          </a:prstGeom>
          <a:noFill/>
          <a:ln w="9525">
            <a:noFill/>
            <a:miter lim="800000"/>
            <a:headEnd/>
            <a:tailEnd/>
          </a:ln>
        </p:spPr>
      </p:pic>
      <p:pic>
        <p:nvPicPr>
          <p:cNvPr id="65" name="Picture 265" descr="http://www.ut-capitole.fr/medias/photo/droit_1386320385109-jpg"/>
          <p:cNvPicPr>
            <a:picLocks noChangeAspect="1"/>
          </p:cNvPicPr>
          <p:nvPr/>
        </p:nvPicPr>
        <p:blipFill>
          <a:blip r:embed="rId3" cstate="print"/>
          <a:srcRect/>
          <a:stretch>
            <a:fillRect/>
          </a:stretch>
        </p:blipFill>
        <p:spPr bwMode="auto">
          <a:xfrm>
            <a:off x="6444208" y="4149080"/>
            <a:ext cx="181525" cy="189593"/>
          </a:xfrm>
          <a:prstGeom prst="rect">
            <a:avLst/>
          </a:prstGeom>
          <a:noFill/>
          <a:ln w="9525">
            <a:noFill/>
            <a:miter lim="800000"/>
            <a:headEnd/>
            <a:tailEnd/>
          </a:ln>
        </p:spPr>
      </p:pic>
      <p:sp>
        <p:nvSpPr>
          <p:cNvPr id="66" name="ZoneTexte 25"/>
          <p:cNvSpPr txBox="1"/>
          <p:nvPr/>
        </p:nvSpPr>
        <p:spPr bwMode="auto">
          <a:xfrm>
            <a:off x="6012160" y="4293096"/>
            <a:ext cx="1368152" cy="216024"/>
          </a:xfrm>
          <a:prstGeom prst="rect">
            <a:avLst/>
          </a:prstGeom>
          <a:noFill/>
          <a:ln>
            <a:noFill/>
          </a:ln>
        </p:spPr>
        <p:txBody>
          <a:bodyPr/>
          <a:lstStyle/>
          <a:p>
            <a:pPr>
              <a:defRPr sz="1800" b="0" i="0" u="none" strike="noStrike" kern="0" cap="none" spc="0" baseline="0">
                <a:solidFill>
                  <a:srgbClr val="000000"/>
                </a:solidFill>
                <a:uFillTx/>
              </a:defRPr>
            </a:pPr>
            <a:r>
              <a:rPr lang="fr-FR" sz="1400" b="1" kern="0" dirty="0" smtClean="0">
                <a:solidFill>
                  <a:srgbClr val="000000"/>
                </a:solidFill>
                <a:latin typeface="Calibri"/>
              </a:rPr>
              <a:t>Publication </a:t>
            </a:r>
            <a:r>
              <a:rPr lang="fr-FR" sz="1400" b="1" kern="0" dirty="0" smtClean="0">
                <a:solidFill>
                  <a:srgbClr val="000000"/>
                </a:solidFill>
              </a:rPr>
              <a:t>arrêté </a:t>
            </a:r>
            <a:r>
              <a:rPr lang="fr-FR" sz="1400" b="1" kern="0" dirty="0" smtClean="0">
                <a:solidFill>
                  <a:srgbClr val="000000"/>
                </a:solidFill>
                <a:latin typeface="Calibri"/>
              </a:rPr>
              <a:t>clé </a:t>
            </a:r>
            <a:r>
              <a:rPr lang="fr-FR" sz="1400" b="1" kern="0" dirty="0">
                <a:solidFill>
                  <a:srgbClr val="000000"/>
                </a:solidFill>
                <a:latin typeface="Calibri"/>
              </a:rPr>
              <a:t>de </a:t>
            </a:r>
            <a:r>
              <a:rPr lang="fr-FR" sz="1400" b="1" kern="0" dirty="0" smtClean="0">
                <a:solidFill>
                  <a:srgbClr val="000000"/>
                </a:solidFill>
                <a:latin typeface="Calibri"/>
              </a:rPr>
              <a:t>répartition GHT</a:t>
            </a:r>
            <a:endParaRPr lang="fr-FR" sz="1400" b="1" kern="0" dirty="0">
              <a:solidFill>
                <a:srgbClr val="000000"/>
              </a:solidFill>
              <a:latin typeface="Calibri"/>
            </a:endParaRPr>
          </a:p>
        </p:txBody>
      </p:sp>
      <p:sp>
        <p:nvSpPr>
          <p:cNvPr id="67" name="Losange 66"/>
          <p:cNvSpPr/>
          <p:nvPr/>
        </p:nvSpPr>
        <p:spPr>
          <a:xfrm>
            <a:off x="7344816" y="1844824"/>
            <a:ext cx="144016" cy="144016"/>
          </a:xfrm>
          <a:prstGeom prst="diamond">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8" name="ZoneTexte 67"/>
          <p:cNvSpPr txBox="1"/>
          <p:nvPr/>
        </p:nvSpPr>
        <p:spPr>
          <a:xfrm>
            <a:off x="6984776" y="1988840"/>
            <a:ext cx="1368152" cy="577081"/>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FR" sz="1050" kern="0" dirty="0">
                <a:solidFill>
                  <a:srgbClr val="000000"/>
                </a:solidFill>
                <a:latin typeface="Calibri"/>
              </a:rPr>
              <a:t>Transmission des EPRD par les EPS aux ARS</a:t>
            </a:r>
          </a:p>
        </p:txBody>
      </p:sp>
      <p:sp>
        <p:nvSpPr>
          <p:cNvPr id="70" name="Pentagone 52"/>
          <p:cNvSpPr>
            <a:spLocks noChangeArrowheads="1"/>
          </p:cNvSpPr>
          <p:nvPr/>
        </p:nvSpPr>
        <p:spPr bwMode="auto">
          <a:xfrm>
            <a:off x="7092280" y="3789040"/>
            <a:ext cx="792088" cy="936104"/>
          </a:xfrm>
          <a:prstGeom prst="homePlate">
            <a:avLst>
              <a:gd name="adj" fmla="val 18967"/>
            </a:avLst>
          </a:pr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Préparer arrêtés compte financier, RIA</a:t>
            </a:r>
            <a:endParaRPr lang="fr-FR" sz="1050" dirty="0">
              <a:solidFill>
                <a:srgbClr val="767171"/>
              </a:solidFill>
              <a:latin typeface="Calibri" pitchFamily="34" charset="0"/>
              <a:cs typeface="Arial" pitchFamily="34" charset="0"/>
            </a:endParaRPr>
          </a:p>
        </p:txBody>
      </p:sp>
      <p:pic>
        <p:nvPicPr>
          <p:cNvPr id="71" name="Picture 265" descr="http://www.ut-capitole.fr/medias/photo/droit_1386320385109-jpg"/>
          <p:cNvPicPr>
            <a:picLocks noChangeAspect="1"/>
          </p:cNvPicPr>
          <p:nvPr/>
        </p:nvPicPr>
        <p:blipFill>
          <a:blip r:embed="rId3" cstate="print"/>
          <a:srcRect/>
          <a:stretch>
            <a:fillRect/>
          </a:stretch>
        </p:blipFill>
        <p:spPr bwMode="auto">
          <a:xfrm>
            <a:off x="8172400" y="3861048"/>
            <a:ext cx="181525" cy="189593"/>
          </a:xfrm>
          <a:prstGeom prst="rect">
            <a:avLst/>
          </a:prstGeom>
          <a:noFill/>
          <a:ln w="9525">
            <a:noFill/>
            <a:miter lim="800000"/>
            <a:headEnd/>
            <a:tailEnd/>
          </a:ln>
        </p:spPr>
      </p:pic>
      <p:sp>
        <p:nvSpPr>
          <p:cNvPr id="72" name="ZoneTexte 25"/>
          <p:cNvSpPr txBox="1"/>
          <p:nvPr/>
        </p:nvSpPr>
        <p:spPr bwMode="auto">
          <a:xfrm>
            <a:off x="7776864" y="4077072"/>
            <a:ext cx="1331640" cy="288032"/>
          </a:xfrm>
          <a:prstGeom prst="rect">
            <a:avLst/>
          </a:prstGeom>
          <a:noFill/>
          <a:ln>
            <a:noFill/>
          </a:ln>
        </p:spPr>
        <p:txBody>
          <a:bodyPr/>
          <a:lstStyle/>
          <a:p>
            <a:pPr>
              <a:defRPr sz="1800" b="0" i="0" u="none" strike="noStrike" kern="0" cap="none" spc="0" baseline="0">
                <a:solidFill>
                  <a:srgbClr val="000000"/>
                </a:solidFill>
                <a:uFillTx/>
              </a:defRPr>
            </a:pPr>
            <a:r>
              <a:rPr lang="fr-FR" sz="1050" kern="0" dirty="0" smtClean="0">
                <a:latin typeface="Calibri"/>
              </a:rPr>
              <a:t>Publication </a:t>
            </a:r>
            <a:r>
              <a:rPr lang="fr-FR" sz="1100" dirty="0" smtClean="0">
                <a:latin typeface="Calibri" pitchFamily="34" charset="0"/>
                <a:cs typeface="Arial" pitchFamily="34" charset="0"/>
              </a:rPr>
              <a:t>arrêtés </a:t>
            </a:r>
            <a:r>
              <a:rPr lang="fr-FR" sz="1050" kern="0" dirty="0">
                <a:solidFill>
                  <a:srgbClr val="000000"/>
                </a:solidFill>
                <a:latin typeface="Calibri"/>
              </a:rPr>
              <a:t>compte financier, </a:t>
            </a:r>
            <a:r>
              <a:rPr lang="fr-FR" sz="1050" kern="0" dirty="0" smtClean="0">
                <a:solidFill>
                  <a:srgbClr val="000000"/>
                </a:solidFill>
                <a:latin typeface="Calibri"/>
              </a:rPr>
              <a:t>RIA</a:t>
            </a:r>
            <a:endParaRPr lang="fr-FR" sz="1050" kern="0" dirty="0">
              <a:solidFill>
                <a:srgbClr val="000000"/>
              </a:solidFill>
              <a:latin typeface="Calibri"/>
            </a:endParaRPr>
          </a:p>
        </p:txBody>
      </p:sp>
      <p:sp>
        <p:nvSpPr>
          <p:cNvPr id="53" name="Espace réservé du numéro de diapositive 52"/>
          <p:cNvSpPr>
            <a:spLocks noGrp="1"/>
          </p:cNvSpPr>
          <p:nvPr>
            <p:ph type="sldNum" sz="quarter" idx="12"/>
          </p:nvPr>
        </p:nvSpPr>
        <p:spPr/>
        <p:txBody>
          <a:bodyPr/>
          <a:lstStyle/>
          <a:p>
            <a:fld id="{7363462E-5473-4BD7-AED7-E9897E9BBD84}" type="slidenum">
              <a:rPr lang="fr-FR" smtClean="0"/>
              <a:pPr/>
              <a:t>15</a:t>
            </a:fld>
            <a:endParaRPr lang="fr-FR"/>
          </a:p>
        </p:txBody>
      </p:sp>
      <p:sp>
        <p:nvSpPr>
          <p:cNvPr id="52" name="ZoneTexte 25"/>
          <p:cNvSpPr txBox="1"/>
          <p:nvPr/>
        </p:nvSpPr>
        <p:spPr bwMode="auto">
          <a:xfrm>
            <a:off x="7380312" y="5876912"/>
            <a:ext cx="1763688" cy="360400"/>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fr-FR" sz="1050" kern="0" dirty="0" smtClean="0">
                <a:solidFill>
                  <a:srgbClr val="000000"/>
                </a:solidFill>
                <a:latin typeface="Calibri"/>
              </a:rPr>
              <a:t>Publication instruction « supervision financière dans le contexte GHT »</a:t>
            </a:r>
            <a:endParaRPr lang="fr-FR" sz="1050" kern="0" dirty="0">
              <a:solidFill>
                <a:srgbClr val="000000"/>
              </a:solidFill>
              <a:latin typeface="Calibri"/>
            </a:endParaRPr>
          </a:p>
        </p:txBody>
      </p:sp>
    </p:spTree>
    <p:extLst>
      <p:ext uri="{BB962C8B-B14F-4D97-AF65-F5344CB8AC3E}">
        <p14:creationId xmlns:p14="http://schemas.microsoft.com/office/powerpoint/2010/main" val="3817947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96752"/>
            <a:ext cx="8568952" cy="100811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720080"/>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Evolutions sur les aspects budgétaires et comptables :</a:t>
            </a:r>
          </a:p>
          <a:p>
            <a:pPr marL="342900" indent="-342900">
              <a:defRPr/>
            </a:pPr>
            <a:r>
              <a:rPr lang="fr-FR" sz="2400" b="1" dirty="0" smtClean="0">
                <a:solidFill>
                  <a:schemeClr val="bg1"/>
                </a:solidFill>
              </a:rPr>
              <a:t> 1. Une modification du processus d’approbation des EPRD/PFGP</a:t>
            </a:r>
          </a:p>
        </p:txBody>
      </p:sp>
      <p:sp>
        <p:nvSpPr>
          <p:cNvPr id="4" name="Rectangle à coins arrondis 3"/>
          <p:cNvSpPr/>
          <p:nvPr/>
        </p:nvSpPr>
        <p:spPr bwMode="auto">
          <a:xfrm>
            <a:off x="395536" y="1268760"/>
            <a:ext cx="4068000" cy="194421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Chaque établissement partie à un GHT devra présenter au comité</a:t>
            </a:r>
          </a:p>
          <a:p>
            <a:pPr algn="ctr"/>
            <a:r>
              <a:rPr lang="fr-FR" dirty="0" smtClean="0">
                <a:solidFill>
                  <a:schemeClr val="tx1"/>
                </a:solidFill>
              </a:rPr>
              <a:t>stratégique du groupement son EPRD et son PGFP avant transmission au DG ARS.</a:t>
            </a:r>
          </a:p>
        </p:txBody>
      </p:sp>
      <p:sp>
        <p:nvSpPr>
          <p:cNvPr id="6" name="Rectangle à coins arrondis 5"/>
          <p:cNvSpPr/>
          <p:nvPr/>
        </p:nvSpPr>
        <p:spPr bwMode="auto">
          <a:xfrm>
            <a:off x="395536" y="3356992"/>
            <a:ext cx="4068000" cy="2088232"/>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Pour chacun des établissements de santé parties à un GHT, le DG ARS prend en compte l’ensemble des budgets des établissements du groupement pour apprécier l’EPRD ainsi que le PGFP.</a:t>
            </a:r>
          </a:p>
        </p:txBody>
      </p:sp>
      <p:sp>
        <p:nvSpPr>
          <p:cNvPr id="7" name="Rectangle à coins arrondis 6"/>
          <p:cNvSpPr/>
          <p:nvPr/>
        </p:nvSpPr>
        <p:spPr bwMode="auto">
          <a:xfrm>
            <a:off x="4572000" y="1772816"/>
            <a:ext cx="4176464" cy="345638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1600" b="1" dirty="0" smtClean="0"/>
              <a:t>Textes de référence</a:t>
            </a:r>
          </a:p>
          <a:p>
            <a:pPr marL="177800" indent="-177800">
              <a:buFont typeface="Arial" pitchFamily="34" charset="0"/>
              <a:buChar char="•"/>
            </a:pPr>
            <a:r>
              <a:rPr lang="fr-FR" sz="1600" dirty="0" smtClean="0"/>
              <a:t>Art. 107 de la loi n° 2016-41 du 26 janvier 2016 de modernisation de notre système de santé, art. L.6143-4-2° bis du code de la santé publique</a:t>
            </a:r>
          </a:p>
          <a:p>
            <a:pPr marL="177800" indent="-177800">
              <a:buFont typeface="Arial" pitchFamily="34" charset="0"/>
              <a:buChar char="•"/>
            </a:pPr>
            <a:r>
              <a:rPr lang="fr-FR" sz="1600" dirty="0" smtClean="0"/>
              <a:t>Art. 1 et 4 du décret n° 2016-524 du 27 avril 2016 relatif aux groupements hospitaliers de territoire, art. R.6132-21, R.6145-12 et R.6145-29 du code de la santé publique</a:t>
            </a:r>
            <a:endParaRPr lang="fr-FR" sz="1600" dirty="0"/>
          </a:p>
        </p:txBody>
      </p:sp>
      <p:sp>
        <p:nvSpPr>
          <p:cNvPr id="8" name="ZoneTexte 7"/>
          <p:cNvSpPr txBox="1"/>
          <p:nvPr/>
        </p:nvSpPr>
        <p:spPr>
          <a:xfrm>
            <a:off x="971600" y="5661248"/>
            <a:ext cx="7488832" cy="923330"/>
          </a:xfrm>
          <a:prstGeom prst="rect">
            <a:avLst/>
          </a:prstGeom>
          <a:noFill/>
        </p:spPr>
        <p:txBody>
          <a:bodyPr wrap="square" rtlCol="0">
            <a:spAutoFit/>
          </a:bodyPr>
          <a:lstStyle/>
          <a:p>
            <a:r>
              <a:rPr lang="fr-FR" dirty="0" smtClean="0">
                <a:sym typeface="Wingdings" pitchFamily="2" charset="2"/>
              </a:rPr>
              <a:t> </a:t>
            </a:r>
            <a:r>
              <a:rPr lang="fr-FR" dirty="0" smtClean="0"/>
              <a:t>Un groupe de travail composé de la DGOS et de représentants d’ARS a été mis en place depuis septembre 2016 concernant l’évolution de la supervision financière des ARS dans le contexte GHT</a:t>
            </a:r>
            <a:endParaRPr lang="fr-FR" dirty="0"/>
          </a:p>
        </p:txBody>
      </p:sp>
      <p:sp>
        <p:nvSpPr>
          <p:cNvPr id="11" name="Espace réservé du numéro de diapositive 10"/>
          <p:cNvSpPr>
            <a:spLocks noGrp="1"/>
          </p:cNvSpPr>
          <p:nvPr>
            <p:ph type="sldNum" sz="quarter" idx="12"/>
          </p:nvPr>
        </p:nvSpPr>
        <p:spPr/>
        <p:txBody>
          <a:bodyPr/>
          <a:lstStyle/>
          <a:p>
            <a:fld id="{7363462E-5473-4BD7-AED7-E9897E9BBD84}" type="slidenum">
              <a:rPr lang="fr-FR" smtClean="0"/>
              <a:pPr/>
              <a:t>3</a:t>
            </a:fld>
            <a:endParaRPr lang="fr-FR"/>
          </a:p>
        </p:txBody>
      </p:sp>
    </p:spTree>
    <p:extLst>
      <p:ext uri="{BB962C8B-B14F-4D97-AF65-F5344CB8AC3E}">
        <p14:creationId xmlns:p14="http://schemas.microsoft.com/office/powerpoint/2010/main" val="3817947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720080"/>
          </a:xfrm>
          <a:prstGeom prst="rect">
            <a:avLst/>
          </a:prstGeom>
          <a:solidFill>
            <a:srgbClr val="735D9F"/>
          </a:solidFill>
          <a:ln w="9525" algn="ctr">
            <a:noFill/>
            <a:round/>
            <a:headEnd/>
            <a:tailEnd/>
          </a:ln>
        </p:spPr>
        <p:txBody>
          <a:bodyPr lIns="64243" tIns="32120" rIns="64243" bIns="32120" anchor="ctr" anchorCtr="1"/>
          <a:lstStyle/>
          <a:p>
            <a:pPr>
              <a:defRPr/>
            </a:pPr>
            <a:r>
              <a:rPr lang="fr-FR" sz="2400" b="1" dirty="0" smtClean="0">
                <a:solidFill>
                  <a:schemeClr val="bg1"/>
                </a:solidFill>
              </a:rPr>
              <a:t>Evolutions sur les aspects budgétaires et comptables :</a:t>
            </a:r>
          </a:p>
          <a:p>
            <a:pPr>
              <a:defRPr/>
            </a:pPr>
            <a:r>
              <a:rPr lang="fr-FR" sz="2400" b="1" dirty="0" smtClean="0">
                <a:solidFill>
                  <a:schemeClr val="bg1"/>
                </a:solidFill>
              </a:rPr>
              <a:t> 2. La création d’un nouveau compte de résultat annexe</a:t>
            </a:r>
          </a:p>
        </p:txBody>
      </p:sp>
      <p:sp>
        <p:nvSpPr>
          <p:cNvPr id="4" name="Rectangle à coins arrondis 3"/>
          <p:cNvSpPr/>
          <p:nvPr/>
        </p:nvSpPr>
        <p:spPr bwMode="auto">
          <a:xfrm>
            <a:off x="179512" y="1772816"/>
            <a:ext cx="6804000" cy="331236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1600" dirty="0" smtClean="0"/>
              <a:t>L’article R. 6145-12 du CSP prévoit que </a:t>
            </a:r>
            <a:r>
              <a:rPr lang="fr-FR" sz="1600" b="1" dirty="0" smtClean="0"/>
              <a:t>soient retracées en budget annexe, pour les établissements supports de GHT</a:t>
            </a:r>
            <a:r>
              <a:rPr lang="fr-FR" sz="1600" dirty="0" smtClean="0"/>
              <a:t>, les opérations concernant les fonctions et activités mentionnées aux I, II, III de l’article L. 6132-3 du CSP, à savoir : </a:t>
            </a:r>
          </a:p>
          <a:p>
            <a:pPr marL="266700" indent="-266700">
              <a:buFont typeface="Arial" pitchFamily="34" charset="0"/>
              <a:buChar char="•"/>
            </a:pPr>
            <a:r>
              <a:rPr lang="fr-FR" sz="1600" dirty="0" smtClean="0"/>
              <a:t> </a:t>
            </a:r>
            <a:r>
              <a:rPr lang="fr-FR" sz="1600" b="1" dirty="0" smtClean="0"/>
              <a:t>les fonctions dévolues à l’établissement support</a:t>
            </a:r>
            <a:r>
              <a:rPr lang="fr-FR" sz="1600" dirty="0" smtClean="0"/>
              <a:t> : système d’information hospitalier (</a:t>
            </a:r>
            <a:r>
              <a:rPr lang="fr-FR" sz="1600" b="1" dirty="0" smtClean="0"/>
              <a:t>SIH</a:t>
            </a:r>
            <a:r>
              <a:rPr lang="fr-FR" sz="1600" dirty="0" smtClean="0"/>
              <a:t>) convergent, </a:t>
            </a:r>
            <a:r>
              <a:rPr lang="fr-FR" sz="1600" b="1" dirty="0" smtClean="0"/>
              <a:t>DIM</a:t>
            </a:r>
            <a:r>
              <a:rPr lang="fr-FR" sz="1600" dirty="0" smtClean="0"/>
              <a:t> de territoire, fonction </a:t>
            </a:r>
            <a:r>
              <a:rPr lang="fr-FR" sz="1600" b="1" dirty="0" smtClean="0"/>
              <a:t>achats</a:t>
            </a:r>
            <a:r>
              <a:rPr lang="fr-FR" sz="1600" dirty="0" smtClean="0"/>
              <a:t>, coordination des </a:t>
            </a:r>
            <a:r>
              <a:rPr lang="fr-FR" sz="1600" b="1" dirty="0" smtClean="0"/>
              <a:t>écoles, instituts de formation</a:t>
            </a:r>
            <a:r>
              <a:rPr lang="fr-FR" sz="1600" dirty="0" smtClean="0"/>
              <a:t>, plans de formation et de développement professionnel continu (</a:t>
            </a:r>
            <a:r>
              <a:rPr lang="fr-FR" sz="1600" b="1" dirty="0" smtClean="0"/>
              <a:t>DPC</a:t>
            </a:r>
            <a:r>
              <a:rPr lang="fr-FR" sz="1600" dirty="0" smtClean="0"/>
              <a:t>) ; </a:t>
            </a:r>
          </a:p>
          <a:p>
            <a:pPr marL="266700" indent="-266700">
              <a:buFont typeface="Arial" pitchFamily="34" charset="0"/>
              <a:buChar char="•"/>
            </a:pPr>
            <a:r>
              <a:rPr lang="fr-FR" sz="1600" dirty="0" smtClean="0"/>
              <a:t>la gestion par l’établissement support des </a:t>
            </a:r>
            <a:r>
              <a:rPr lang="fr-FR" sz="1600" b="1" dirty="0" smtClean="0"/>
              <a:t>équipes médicales communes </a:t>
            </a:r>
            <a:r>
              <a:rPr lang="fr-FR" sz="1600" dirty="0" smtClean="0"/>
              <a:t>pour le compte des établissements parties et mise en place de pôles </a:t>
            </a:r>
            <a:r>
              <a:rPr lang="fr-FR" sz="1600" dirty="0" err="1" smtClean="0"/>
              <a:t>interétablissements</a:t>
            </a:r>
            <a:r>
              <a:rPr lang="fr-FR" sz="1600" dirty="0" smtClean="0"/>
              <a:t> ; </a:t>
            </a:r>
          </a:p>
          <a:p>
            <a:pPr marL="266700" indent="-266700">
              <a:buFont typeface="Arial" pitchFamily="34" charset="0"/>
              <a:buChar char="•"/>
            </a:pPr>
            <a:r>
              <a:rPr lang="fr-FR" sz="1600" b="1" dirty="0" smtClean="0"/>
              <a:t>l’organisation en commun des activités d’imagerie diagnostique et interventionnelle, de biologie médicale et de pharmacie</a:t>
            </a:r>
          </a:p>
        </p:txBody>
      </p:sp>
      <p:sp>
        <p:nvSpPr>
          <p:cNvPr id="7" name="Rectangle à coins arrondis 6"/>
          <p:cNvSpPr/>
          <p:nvPr/>
        </p:nvSpPr>
        <p:spPr bwMode="auto">
          <a:xfrm>
            <a:off x="7092280" y="3356992"/>
            <a:ext cx="2016224" cy="24482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1600" b="1" dirty="0" smtClean="0"/>
              <a:t>Textes de référence</a:t>
            </a:r>
          </a:p>
          <a:p>
            <a:pPr marL="177800" indent="-177800">
              <a:buFont typeface="Arial" pitchFamily="34" charset="0"/>
              <a:buChar char="•"/>
            </a:pPr>
            <a:r>
              <a:rPr lang="fr-FR" sz="1600" dirty="0" smtClean="0"/>
              <a:t>Art. 4 du décret n° 2016-524 du 27 avril 2016 relatif aux groupements hospitaliers de territoire, </a:t>
            </a:r>
          </a:p>
          <a:p>
            <a:pPr marL="177800" indent="-177800">
              <a:buFont typeface="Arial" pitchFamily="34" charset="0"/>
              <a:buChar char="•"/>
            </a:pPr>
            <a:r>
              <a:rPr lang="fr-FR" sz="1600" dirty="0" smtClean="0"/>
              <a:t>Art. R.6145-12 du CSP</a:t>
            </a:r>
            <a:endParaRPr lang="fr-FR" sz="1600" dirty="0"/>
          </a:p>
        </p:txBody>
      </p:sp>
      <p:sp>
        <p:nvSpPr>
          <p:cNvPr id="8" name="ZoneTexte 7"/>
          <p:cNvSpPr txBox="1"/>
          <p:nvPr/>
        </p:nvSpPr>
        <p:spPr>
          <a:xfrm>
            <a:off x="467544" y="1124744"/>
            <a:ext cx="8352928" cy="646331"/>
          </a:xfrm>
          <a:prstGeom prst="rect">
            <a:avLst/>
          </a:prstGeom>
          <a:noFill/>
        </p:spPr>
        <p:txBody>
          <a:bodyPr wrap="square" rtlCol="0">
            <a:spAutoFit/>
          </a:bodyPr>
          <a:lstStyle/>
          <a:p>
            <a:r>
              <a:rPr lang="fr-FR" b="1" dirty="0" smtClean="0"/>
              <a:t>2. La création d’un nouveau compte de résultat prévisionnel annexe (G) dans l’EPRD à partir du 1</a:t>
            </a:r>
            <a:r>
              <a:rPr lang="fr-FR" b="1" baseline="30000" dirty="0" smtClean="0"/>
              <a:t>er</a:t>
            </a:r>
            <a:r>
              <a:rPr lang="fr-FR" b="1" dirty="0" smtClean="0"/>
              <a:t> janvier 2017</a:t>
            </a:r>
            <a:endParaRPr lang="fr-FR" b="1" dirty="0"/>
          </a:p>
        </p:txBody>
      </p:sp>
      <p:sp>
        <p:nvSpPr>
          <p:cNvPr id="13" name="Rectangle à coins arrondis 12"/>
          <p:cNvSpPr/>
          <p:nvPr/>
        </p:nvSpPr>
        <p:spPr bwMode="auto">
          <a:xfrm>
            <a:off x="251520" y="5229304"/>
            <a:ext cx="6731992" cy="1080016"/>
          </a:xfrm>
          <a:prstGeom prst="roundRect">
            <a:avLst>
              <a:gd name="adj" fmla="val 21009"/>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tabLst>
                <a:tab pos="0" algn="l"/>
              </a:tabLst>
            </a:pPr>
            <a:r>
              <a:rPr lang="fr-FR" sz="1600" dirty="0" smtClean="0"/>
              <a:t> Ce budget annexe n’a pas vocation à retracer toutes les opérations en recettes et en dépenses liées à ces activités, mais seulement les coûts de gestion inhérents au pilotage assuré par l’établissement support pour le compte des établissements parties.</a:t>
            </a:r>
          </a:p>
        </p:txBody>
      </p:sp>
      <p:sp>
        <p:nvSpPr>
          <p:cNvPr id="11" name="Espace réservé du numéro de diapositive 10"/>
          <p:cNvSpPr>
            <a:spLocks noGrp="1"/>
          </p:cNvSpPr>
          <p:nvPr>
            <p:ph type="sldNum" sz="quarter" idx="12"/>
          </p:nvPr>
        </p:nvSpPr>
        <p:spPr/>
        <p:txBody>
          <a:bodyPr/>
          <a:lstStyle/>
          <a:p>
            <a:fld id="{7363462E-5473-4BD7-AED7-E9897E9BBD84}" type="slidenum">
              <a:rPr lang="fr-FR" smtClean="0"/>
              <a:pPr/>
              <a:t>4</a:t>
            </a:fld>
            <a:endParaRPr lang="fr-FR"/>
          </a:p>
        </p:txBody>
      </p:sp>
    </p:spTree>
    <p:extLst>
      <p:ext uri="{BB962C8B-B14F-4D97-AF65-F5344CB8AC3E}">
        <p14:creationId xmlns:p14="http://schemas.microsoft.com/office/powerpoint/2010/main" val="3817947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Principes généraux de fonctionnement du CRA G</a:t>
            </a:r>
          </a:p>
        </p:txBody>
      </p:sp>
      <p:sp>
        <p:nvSpPr>
          <p:cNvPr id="13" name="Rectangle à coins arrondis 12"/>
          <p:cNvSpPr/>
          <p:nvPr/>
        </p:nvSpPr>
        <p:spPr bwMode="auto">
          <a:xfrm>
            <a:off x="467544" y="1196752"/>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r>
              <a:rPr lang="fr-FR" sz="1700" dirty="0" smtClean="0"/>
              <a:t>Le CRA G est présenté en équilibre recettes / dépenses</a:t>
            </a:r>
          </a:p>
        </p:txBody>
      </p:sp>
      <p:sp>
        <p:nvSpPr>
          <p:cNvPr id="9" name="Rectangle à coins arrondis 8"/>
          <p:cNvSpPr/>
          <p:nvPr/>
        </p:nvSpPr>
        <p:spPr bwMode="auto">
          <a:xfrm>
            <a:off x="467544" y="1916832"/>
            <a:ext cx="8208912" cy="122413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a:tabLst>
                <a:tab pos="0" algn="l"/>
              </a:tabLst>
            </a:pPr>
            <a:r>
              <a:rPr lang="fr-FR" sz="1700" dirty="0" smtClean="0"/>
              <a:t>Toutes les dépenses afférentes aux activités du GHT sont couvertes par les contributions des membres (création d’un compte 653 dans le CRP H de tous les EPS pour constater en dépense la contribution, création d’un compte 755 au sein du CRA G pour enregistrer en produits ces contributions)</a:t>
            </a:r>
          </a:p>
        </p:txBody>
      </p:sp>
      <p:sp>
        <p:nvSpPr>
          <p:cNvPr id="5" name="Rectangle à coins arrondis 4"/>
          <p:cNvSpPr/>
          <p:nvPr/>
        </p:nvSpPr>
        <p:spPr bwMode="auto">
          <a:xfrm>
            <a:off x="467544" y="3284984"/>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lvl="0" algn="just"/>
            <a:r>
              <a:rPr lang="fr-FR" sz="1700" dirty="0" smtClean="0"/>
              <a:t>La contribution de chaque membre doit obéir à une clé qui sera fixée par arrêté ministériel</a:t>
            </a:r>
          </a:p>
        </p:txBody>
      </p:sp>
      <p:sp>
        <p:nvSpPr>
          <p:cNvPr id="6" name="Rectangle à coins arrondis 5"/>
          <p:cNvSpPr/>
          <p:nvPr/>
        </p:nvSpPr>
        <p:spPr bwMode="auto">
          <a:xfrm>
            <a:off x="539552" y="5157192"/>
            <a:ext cx="8208912" cy="115212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ctr">
              <a:buFont typeface="Wingdings"/>
              <a:buChar char="è"/>
            </a:pPr>
            <a:r>
              <a:rPr lang="fr-FR" sz="1600" b="1" dirty="0" smtClean="0">
                <a:sym typeface="Wingdings" panose="05000000000000000000" pitchFamily="2" charset="2"/>
              </a:rPr>
              <a:t>Ce schéma est compatible avec les exigences de certification des comptes : le coût des prestations mises en commun est transparent, la contribution de chacun est révisable chaque année</a:t>
            </a:r>
            <a:endParaRPr lang="fr-FR" sz="1600" b="1" dirty="0"/>
          </a:p>
        </p:txBody>
      </p:sp>
      <p:sp>
        <p:nvSpPr>
          <p:cNvPr id="7" name="Rectangle à coins arrondis 6"/>
          <p:cNvSpPr/>
          <p:nvPr/>
        </p:nvSpPr>
        <p:spPr bwMode="auto">
          <a:xfrm>
            <a:off x="467544" y="4077072"/>
            <a:ext cx="8208912" cy="792088"/>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lvl="0" algn="just"/>
            <a:r>
              <a:rPr lang="fr-FR" sz="1700" dirty="0" smtClean="0"/>
              <a:t>S’agissant des investissements des GHT, création de nouveaux comptes pour permettre une participation de chacun des établissements membres  à la réalisation d’un investissement commun, en lien avec l’avis du CNOCP.</a:t>
            </a:r>
          </a:p>
        </p:txBody>
      </p:sp>
      <p:sp>
        <p:nvSpPr>
          <p:cNvPr id="11" name="Espace réservé du numéro de diapositive 10"/>
          <p:cNvSpPr>
            <a:spLocks noGrp="1"/>
          </p:cNvSpPr>
          <p:nvPr>
            <p:ph type="sldNum" sz="quarter" idx="12"/>
          </p:nvPr>
        </p:nvSpPr>
        <p:spPr/>
        <p:txBody>
          <a:bodyPr/>
          <a:lstStyle/>
          <a:p>
            <a:fld id="{7363462E-5473-4BD7-AED7-E9897E9BBD84}" type="slidenum">
              <a:rPr lang="fr-FR" smtClean="0"/>
              <a:pPr/>
              <a:t>5</a:t>
            </a:fld>
            <a:endParaRPr lang="fr-FR"/>
          </a:p>
        </p:txBody>
      </p:sp>
    </p:spTree>
    <p:extLst>
      <p:ext uri="{BB962C8B-B14F-4D97-AF65-F5344CB8AC3E}">
        <p14:creationId xmlns:p14="http://schemas.microsoft.com/office/powerpoint/2010/main" val="42569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204864"/>
            <a:ext cx="8568952" cy="3600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(1/4) : principes généraux </a:t>
            </a:r>
          </a:p>
        </p:txBody>
      </p:sp>
      <p:sp>
        <p:nvSpPr>
          <p:cNvPr id="13" name="Rectangle à coins arrondis 12"/>
          <p:cNvSpPr/>
          <p:nvPr/>
        </p:nvSpPr>
        <p:spPr bwMode="auto">
          <a:xfrm>
            <a:off x="467544" y="1052736"/>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r>
              <a:rPr lang="fr-FR" sz="1700" b="1" dirty="0" smtClean="0"/>
              <a:t>Objectif fixé par le décret GHT : déterminer la contribution financière des établissements parties à un GHT pour les charges induites par les fonctions et activités mutualisées</a:t>
            </a:r>
          </a:p>
        </p:txBody>
      </p:sp>
      <p:sp>
        <p:nvSpPr>
          <p:cNvPr id="9" name="Rectangle à coins arrondis 8"/>
          <p:cNvSpPr/>
          <p:nvPr/>
        </p:nvSpPr>
        <p:spPr bwMode="auto">
          <a:xfrm>
            <a:off x="467544" y="1700808"/>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a:tabLst>
                <a:tab pos="0" algn="l"/>
              </a:tabLst>
            </a:pPr>
            <a:r>
              <a:rPr lang="fr-FR" sz="1700" b="1" dirty="0" smtClean="0"/>
              <a:t>Principe : arrêté ministériel pour fixer des critères homogènes de répartition de la charge pour tous les ES sur le territoire national</a:t>
            </a:r>
          </a:p>
        </p:txBody>
      </p:sp>
      <p:sp>
        <p:nvSpPr>
          <p:cNvPr id="10" name="Rectangle à coins arrondis 9"/>
          <p:cNvSpPr/>
          <p:nvPr/>
        </p:nvSpPr>
        <p:spPr bwMode="auto">
          <a:xfrm>
            <a:off x="539552" y="2204864"/>
            <a:ext cx="8208912" cy="3816424"/>
          </a:xfrm>
          <a:prstGeom prst="roundRect">
            <a:avLst>
              <a:gd name="adj" fmla="val 11322"/>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ctr">
              <a:buFont typeface="Wingdings"/>
              <a:buChar char="è"/>
            </a:pPr>
            <a:endParaRPr lang="fr-FR" sz="1600" dirty="0" smtClean="0"/>
          </a:p>
          <a:p>
            <a:pPr marL="285750" indent="-285750" algn="ctr">
              <a:buFont typeface="Arial" pitchFamily="34" charset="0"/>
              <a:buChar char="•"/>
            </a:pPr>
            <a:endParaRPr lang="fr-FR" sz="1600" dirty="0" smtClean="0"/>
          </a:p>
          <a:p>
            <a:pPr marL="285750" indent="-285750">
              <a:buFont typeface="Arial" pitchFamily="34" charset="0"/>
              <a:buChar char="•"/>
            </a:pPr>
            <a:r>
              <a:rPr lang="fr-FR" sz="1600" b="1" dirty="0" smtClean="0"/>
              <a:t>Règle ferme s’appliquant à l’ensemble des fonctions et activités mutualisées et qui permet d’éviter de longues négociations entre ES (en phase avec le rapport Hubert-Martineau)</a:t>
            </a:r>
          </a:p>
          <a:p>
            <a:pPr marL="285750" indent="-285750">
              <a:buFont typeface="Arial" pitchFamily="34" charset="0"/>
              <a:buChar char="•"/>
            </a:pPr>
            <a:endParaRPr lang="fr-FR" sz="1600" b="1" dirty="0" smtClean="0"/>
          </a:p>
          <a:p>
            <a:pPr marL="285750" indent="-285750">
              <a:buFont typeface="Arial" pitchFamily="34" charset="0"/>
              <a:buChar char="•"/>
            </a:pPr>
            <a:r>
              <a:rPr lang="fr-FR" sz="1600" b="1" dirty="0" smtClean="0"/>
              <a:t>Fonctionnement souple des GHT : possibilité pour les établissements de réaliser pour des cas particuliers des transferts financiers entre eux en dehors du CRPA G, comme c’est le cas actuellement</a:t>
            </a:r>
          </a:p>
          <a:p>
            <a:pPr marL="285750" indent="-285750">
              <a:buFont typeface="Arial" pitchFamily="34" charset="0"/>
              <a:buChar char="•"/>
            </a:pPr>
            <a:endParaRPr lang="fr-FR" sz="1600" b="1" dirty="0" smtClean="0"/>
          </a:p>
          <a:p>
            <a:pPr marL="285750" indent="-285750">
              <a:buFont typeface="Arial" pitchFamily="34" charset="0"/>
              <a:buChar char="•"/>
            </a:pPr>
            <a:r>
              <a:rPr lang="fr-FR" sz="1600" b="1" dirty="0" smtClean="0">
                <a:sym typeface="Wingdings" panose="05000000000000000000" pitchFamily="2" charset="2"/>
              </a:rPr>
              <a:t>Ce schéma est compatible avec les exigences de certification des comptes : le coût des prestations mises en commun est transparent, la contribution de chacun est révisable chaque année</a:t>
            </a:r>
          </a:p>
          <a:p>
            <a:pPr marL="285750" indent="-285750">
              <a:buFont typeface="Arial" pitchFamily="34" charset="0"/>
              <a:buChar char="•"/>
            </a:pPr>
            <a:endParaRPr lang="fr-FR" sz="1600" b="1" dirty="0" smtClean="0">
              <a:sym typeface="Wingdings" panose="05000000000000000000" pitchFamily="2" charset="2"/>
            </a:endParaRPr>
          </a:p>
          <a:p>
            <a:pPr marL="285750" indent="-285750">
              <a:buFont typeface="Arial" pitchFamily="34" charset="0"/>
              <a:buChar char="•"/>
            </a:pPr>
            <a:r>
              <a:rPr lang="fr-FR" sz="1600" b="1" dirty="0" smtClean="0">
                <a:sym typeface="Wingdings" panose="05000000000000000000" pitchFamily="2" charset="2"/>
              </a:rPr>
              <a:t>Le choix du vecteur retenu-l ’arrêté- rend facilement modifiable autant que de besoin les modalités de cette clé en fonction des REX</a:t>
            </a:r>
            <a:endParaRPr lang="fr-FR" sz="1600" b="1" dirty="0" smtClean="0"/>
          </a:p>
          <a:p>
            <a:pPr marL="285750" indent="-285750" algn="ctr">
              <a:buFont typeface="Wingdings"/>
              <a:buChar char="è"/>
            </a:pPr>
            <a:endParaRPr lang="fr-FR" sz="1600" dirty="0" smtClean="0"/>
          </a:p>
          <a:p>
            <a:pPr marL="285750" indent="-285750" algn="ctr">
              <a:buFont typeface="Wingdings"/>
              <a:buChar char="è"/>
            </a:pPr>
            <a:endParaRPr lang="fr-FR" sz="1600" dirty="0" smtClean="0"/>
          </a:p>
          <a:p>
            <a:pPr marL="285750" indent="-285750" algn="ctr">
              <a:buFont typeface="Wingdings"/>
              <a:buChar char="è"/>
            </a:pPr>
            <a:endParaRPr lang="fr-FR" sz="1600" dirty="0" smtClean="0"/>
          </a:p>
        </p:txBody>
      </p:sp>
      <p:sp>
        <p:nvSpPr>
          <p:cNvPr id="7" name="Espace réservé du numéro de diapositive 6"/>
          <p:cNvSpPr>
            <a:spLocks noGrp="1"/>
          </p:cNvSpPr>
          <p:nvPr>
            <p:ph type="sldNum" sz="quarter" idx="12"/>
          </p:nvPr>
        </p:nvSpPr>
        <p:spPr/>
        <p:txBody>
          <a:bodyPr/>
          <a:lstStyle/>
          <a:p>
            <a:fld id="{7363462E-5473-4BD7-AED7-E9897E9BBD84}" type="slidenum">
              <a:rPr lang="fr-FR" smtClean="0"/>
              <a:pPr/>
              <a:t>7</a:t>
            </a:fld>
            <a:endParaRPr lang="fr-FR" dirty="0"/>
          </a:p>
        </p:txBody>
      </p:sp>
    </p:spTree>
    <p:extLst>
      <p:ext uri="{BB962C8B-B14F-4D97-AF65-F5344CB8AC3E}">
        <p14:creationId xmlns:p14="http://schemas.microsoft.com/office/powerpoint/2010/main" val="42569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3"/>
            <a:ext cx="8653788" cy="432048"/>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(2/4) : périmètre</a:t>
            </a:r>
          </a:p>
        </p:txBody>
      </p:sp>
      <p:sp>
        <p:nvSpPr>
          <p:cNvPr id="13" name="Rectangle à coins arrondis 12"/>
          <p:cNvSpPr/>
          <p:nvPr/>
        </p:nvSpPr>
        <p:spPr bwMode="auto">
          <a:xfrm>
            <a:off x="251520" y="1412776"/>
            <a:ext cx="8424936"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lvl="0" indent="-261938" algn="just"/>
            <a:r>
              <a:rPr lang="fr-FR" sz="1700" b="1" dirty="0" smtClean="0"/>
              <a:t>Périmètre d’application de la clé de répartition : une clé de répartition applicable aux seules charges d‘exploitation mutualisées</a:t>
            </a:r>
          </a:p>
        </p:txBody>
      </p:sp>
      <p:sp>
        <p:nvSpPr>
          <p:cNvPr id="11" name="Rectangle à coins arrondis 10"/>
          <p:cNvSpPr/>
          <p:nvPr/>
        </p:nvSpPr>
        <p:spPr bwMode="auto">
          <a:xfrm>
            <a:off x="539552" y="3068960"/>
            <a:ext cx="8208912" cy="2448272"/>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r>
              <a:rPr lang="fr-FR" sz="1600" dirty="0" smtClean="0"/>
              <a:t>La clé de répartition ne s’appliquera pas de manière obligatoire aux investissements communs</a:t>
            </a:r>
          </a:p>
          <a:p>
            <a:pPr marL="285750" indent="-285750" algn="just"/>
            <a:endParaRPr lang="fr-FR" sz="1600" dirty="0" smtClean="0"/>
          </a:p>
          <a:p>
            <a:pPr marL="533400" indent="-177800">
              <a:buFont typeface="Arial" pitchFamily="34" charset="0"/>
              <a:buChar char="•"/>
            </a:pPr>
            <a:r>
              <a:rPr lang="fr-FR" sz="1600" dirty="0" smtClean="0"/>
              <a:t>Pas de clé imposée pour tenir compte de la diversité des situations possibles</a:t>
            </a:r>
          </a:p>
          <a:p>
            <a:pPr marL="723900" indent="-101600"/>
            <a:r>
              <a:rPr lang="fr-FR" sz="1600" dirty="0" smtClean="0"/>
              <a:t>Par exemple un SI, même commun, peut être utilisé de manière différente par les établissements d’un GHT.</a:t>
            </a:r>
          </a:p>
          <a:p>
            <a:pPr marL="723900" indent="-101600"/>
            <a:r>
              <a:rPr lang="fr-FR" sz="1600" dirty="0" smtClean="0"/>
              <a:t>Ex: un logiciel de bloc pas nécessairement déployé dans tous les ES)</a:t>
            </a:r>
          </a:p>
          <a:p>
            <a:pPr marL="723900" indent="-101600"/>
            <a:endParaRPr lang="fr-FR" sz="1600" dirty="0" smtClean="0"/>
          </a:p>
          <a:p>
            <a:pPr marL="533400" indent="-177800">
              <a:buFont typeface="Arial" pitchFamily="34" charset="0"/>
              <a:buChar char="•"/>
            </a:pPr>
            <a:r>
              <a:rPr lang="fr-FR" sz="1600" dirty="0" smtClean="0"/>
              <a:t>Néanmoins, les GHT peuvent utiliser la clé de répartition pour les investissements communs  s’ils le souhaitent</a:t>
            </a:r>
          </a:p>
        </p:txBody>
      </p:sp>
      <p:sp>
        <p:nvSpPr>
          <p:cNvPr id="17" name="Rectangle à coins arrondis 16"/>
          <p:cNvSpPr/>
          <p:nvPr/>
        </p:nvSpPr>
        <p:spPr bwMode="auto">
          <a:xfrm>
            <a:off x="539552" y="2132856"/>
            <a:ext cx="8208912" cy="72008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r>
              <a:rPr lang="fr-FR" sz="1600" dirty="0" smtClean="0"/>
              <a:t>La clé de répartition s’appliquera aux charges d’exploitation des fonctions mutualisées.</a:t>
            </a:r>
          </a:p>
        </p:txBody>
      </p:sp>
      <p:sp>
        <p:nvSpPr>
          <p:cNvPr id="7" name="Espace réservé du numéro de diapositive 6"/>
          <p:cNvSpPr>
            <a:spLocks noGrp="1"/>
          </p:cNvSpPr>
          <p:nvPr>
            <p:ph type="sldNum" sz="quarter" idx="12"/>
          </p:nvPr>
        </p:nvSpPr>
        <p:spPr>
          <a:xfrm>
            <a:off x="3995936" y="6448251"/>
            <a:ext cx="2133600" cy="365125"/>
          </a:xfrm>
        </p:spPr>
        <p:txBody>
          <a:bodyPr/>
          <a:lstStyle/>
          <a:p>
            <a:fld id="{7363462E-5473-4BD7-AED7-E9897E9BBD84}" type="slidenum">
              <a:rPr lang="fr-FR" smtClean="0"/>
              <a:pPr/>
              <a:t>8</a:t>
            </a:fld>
            <a:endParaRPr lang="fr-FR" dirty="0"/>
          </a:p>
        </p:txBody>
      </p:sp>
    </p:spTree>
    <p:extLst>
      <p:ext uri="{BB962C8B-B14F-4D97-AF65-F5344CB8AC3E}">
        <p14:creationId xmlns:p14="http://schemas.microsoft.com/office/powerpoint/2010/main" val="42569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3"/>
            <a:ext cx="8653788" cy="432048"/>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(3/4) : mode de calcul </a:t>
            </a:r>
          </a:p>
        </p:txBody>
      </p:sp>
      <p:sp>
        <p:nvSpPr>
          <p:cNvPr id="14" name="Rectangle à coins arrondis 13"/>
          <p:cNvSpPr/>
          <p:nvPr/>
        </p:nvSpPr>
        <p:spPr bwMode="auto">
          <a:xfrm>
            <a:off x="323528" y="1484784"/>
            <a:ext cx="8280920" cy="792088"/>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a:r>
              <a:rPr lang="fr-FR" sz="1600" b="1" dirty="0" smtClean="0"/>
              <a:t>Mode de calcul : Une clé de répartition simple basée sur un indicateur unique.</a:t>
            </a:r>
          </a:p>
        </p:txBody>
      </p:sp>
      <p:sp>
        <p:nvSpPr>
          <p:cNvPr id="9" name="Rectangle à coins arrondis 8"/>
          <p:cNvSpPr/>
          <p:nvPr/>
        </p:nvSpPr>
        <p:spPr bwMode="auto">
          <a:xfrm>
            <a:off x="467544" y="2420888"/>
            <a:ext cx="8208912" cy="864096"/>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pitchFamily="34" charset="0"/>
              <a:buChar char="•"/>
            </a:pPr>
            <a:endParaRPr lang="fr-FR" sz="1600" dirty="0" smtClean="0"/>
          </a:p>
          <a:p>
            <a:pPr marL="533400" indent="-177800">
              <a:buFont typeface="Arial" pitchFamily="34" charset="0"/>
              <a:buChar char="•"/>
            </a:pPr>
            <a:r>
              <a:rPr lang="fr-FR" sz="1600" b="1" dirty="0" smtClean="0"/>
              <a:t>La clé est basée sur le </a:t>
            </a:r>
            <a:r>
              <a:rPr lang="fr-FR" sz="1600" b="1" u="sng" dirty="0" smtClean="0"/>
              <a:t>total des charges </a:t>
            </a:r>
            <a:r>
              <a:rPr lang="fr-FR" sz="1600" b="1" dirty="0" smtClean="0"/>
              <a:t>hors titre 4, tous comptes de résultats confondus</a:t>
            </a:r>
          </a:p>
        </p:txBody>
      </p:sp>
      <p:sp>
        <p:nvSpPr>
          <p:cNvPr id="10" name="Rectangle à coins arrondis 9"/>
          <p:cNvSpPr/>
          <p:nvPr/>
        </p:nvSpPr>
        <p:spPr bwMode="auto">
          <a:xfrm>
            <a:off x="505644" y="3573016"/>
            <a:ext cx="8170812" cy="2304256"/>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endParaRPr lang="fr-FR" sz="1600" dirty="0" smtClean="0"/>
          </a:p>
          <a:p>
            <a:pPr marL="533400" indent="-177800">
              <a:buFont typeface="Arial" pitchFamily="34" charset="0"/>
              <a:buChar char="•"/>
            </a:pPr>
            <a:r>
              <a:rPr lang="fr-FR" sz="1600" dirty="0" smtClean="0"/>
              <a:t>Les charges de titre 4 (comptes 66, 67, 68) ont été exclues car par nature très volatiles et  fortement liées au cycle d’investissement</a:t>
            </a:r>
          </a:p>
          <a:p>
            <a:pPr marL="533400" indent="-177800">
              <a:buFont typeface="Arial" pitchFamily="34" charset="0"/>
              <a:buChar char="•"/>
            </a:pPr>
            <a:endParaRPr lang="fr-FR" sz="1600" dirty="0" smtClean="0"/>
          </a:p>
          <a:p>
            <a:pPr marL="533400" indent="-177800">
              <a:buFont typeface="Arial" pitchFamily="34" charset="0"/>
              <a:buChar char="•"/>
            </a:pPr>
            <a:r>
              <a:rPr lang="fr-FR" sz="1600" dirty="0" smtClean="0"/>
              <a:t>Le choix de cet indicateur unique présente l’avantage d’être très facile à calculer et à interpréter.</a:t>
            </a:r>
          </a:p>
          <a:p>
            <a:pPr marL="533400" indent="-177800">
              <a:buFont typeface="Arial" pitchFamily="34" charset="0"/>
              <a:buChar char="•"/>
            </a:pPr>
            <a:endParaRPr lang="fr-FR" sz="1600" dirty="0" smtClean="0"/>
          </a:p>
          <a:p>
            <a:pPr marL="533400" indent="-177800">
              <a:buFont typeface="Arial" pitchFamily="34" charset="0"/>
              <a:buChar char="•"/>
            </a:pPr>
            <a:r>
              <a:rPr lang="fr-FR" sz="1600" dirty="0" smtClean="0"/>
              <a:t>On peut envisager que la clé évolue en 2018, en fonction du retour d’expérience de l’année 2017.</a:t>
            </a:r>
          </a:p>
        </p:txBody>
      </p:sp>
      <p:sp>
        <p:nvSpPr>
          <p:cNvPr id="7" name="Espace réservé du numéro de diapositive 6"/>
          <p:cNvSpPr>
            <a:spLocks noGrp="1"/>
          </p:cNvSpPr>
          <p:nvPr>
            <p:ph type="sldNum" sz="quarter" idx="12"/>
          </p:nvPr>
        </p:nvSpPr>
        <p:spPr>
          <a:xfrm>
            <a:off x="3995936" y="6448251"/>
            <a:ext cx="2133600" cy="365125"/>
          </a:xfrm>
        </p:spPr>
        <p:txBody>
          <a:bodyPr/>
          <a:lstStyle/>
          <a:p>
            <a:fld id="{7363462E-5473-4BD7-AED7-E9897E9BBD84}" type="slidenum">
              <a:rPr lang="fr-FR" smtClean="0"/>
              <a:pPr/>
              <a:t>9</a:t>
            </a:fld>
            <a:endParaRPr lang="fr-FR" dirty="0"/>
          </a:p>
        </p:txBody>
      </p:sp>
    </p:spTree>
    <p:extLst>
      <p:ext uri="{BB962C8B-B14F-4D97-AF65-F5344CB8AC3E}">
        <p14:creationId xmlns:p14="http://schemas.microsoft.com/office/powerpoint/2010/main" val="42569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CXYRD2YVEM74-469-40</_dlc_DocId>
    <_dlc_DocIdUrl xmlns="7b4e5cf4-0fc5-48ee-950b-8270790171f4">
      <Url>https://paco.intranet.social.gouv.fr/sante/dgos/boite_outils/_layouts/15/DocIdRedir.aspx?ID=CXYRD2YVEM74-469-40</Url>
      <Description>CXYRD2YVEM74-469-40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BF1A9C-C474-49A8-A08A-D4D4495514E3}">
  <ds:schemaRefs>
    <ds:schemaRef ds:uri="http://schemas.microsoft.com/sharepoint/events"/>
  </ds:schemaRefs>
</ds:datastoreItem>
</file>

<file path=customXml/itemProps2.xml><?xml version="1.0" encoding="utf-8"?>
<ds:datastoreItem xmlns:ds="http://schemas.openxmlformats.org/officeDocument/2006/customXml" ds:itemID="{A348FEAB-1D0F-4F3D-AA11-D03A000208E7}">
  <ds:schemaRefs>
    <ds:schemaRef ds:uri="7b4e5cf4-0fc5-48ee-950b-8270790171f4"/>
    <ds:schemaRef ds:uri="http://schemas.microsoft.com/sharepoint/v3"/>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7f020e4e-05e3-4854-bed3-e96f0ff1d63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553E22D-A91E-4410-8ABE-D2E85EC32B7D}">
  <ds:schemaRefs>
    <ds:schemaRef ds:uri="http://schemas.microsoft.com/sharepoint/v3/contenttype/forms"/>
  </ds:schemaRefs>
</ds:datastoreItem>
</file>

<file path=customXml/itemProps4.xml><?xml version="1.0" encoding="utf-8"?>
<ds:datastoreItem xmlns:ds="http://schemas.openxmlformats.org/officeDocument/2006/customXml" ds:itemID="{DB017916-78E9-4A24-8F12-199101779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5139</TotalTime>
  <Words>1420</Words>
  <Application>Microsoft Office PowerPoint</Application>
  <PresentationFormat>Affichage à l'écran (4:3)</PresentationFormat>
  <Paragraphs>176</Paragraphs>
  <Slides>15</Slides>
  <Notes>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ＭＳ Ｐゴシック</vt:lpstr>
      <vt:lpstr>Arial</vt:lpstr>
      <vt:lpstr>Calibri</vt:lpstr>
      <vt:lpstr>Courier New</vt:lpstr>
      <vt:lpstr>Times New Roman</vt:lpstr>
      <vt:lpstr>Wingdings</vt:lpstr>
      <vt:lpstr>Thème Office</vt:lpstr>
      <vt:lpstr>1_Thème Office</vt:lpstr>
      <vt:lpstr>Présentation PowerPoint</vt:lpstr>
      <vt:lpstr>Sommaire</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Sommaire</vt:lpstr>
      <vt:lpstr>Présentation PowerPoint</vt:lpstr>
      <vt:lpstr>Présentation PowerPoint</vt:lpstr>
      <vt:lpstr>Sommaire</vt:lpstr>
      <vt:lpstr>Présentation PowerPoint</vt:lpstr>
    </vt:vector>
  </TitlesOfParts>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DGOS avec couvertures</dc:title>
  <dc:creator>*</dc:creator>
  <cp:lastModifiedBy>CHAUMEIL Diane</cp:lastModifiedBy>
  <cp:revision>521</cp:revision>
  <dcterms:created xsi:type="dcterms:W3CDTF">2014-09-30T15:02:23Z</dcterms:created>
  <dcterms:modified xsi:type="dcterms:W3CDTF">2016-11-14T10:30:08Z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0x010100B3106E6B442BF643B751AF735B9623DF</vt:lpwstr>
  </property>
  <property fmtid="{D5CDD505-2E9C-101B-9397-08002B2CF9AE}" pid="3" name="PACo_NiveauDeConfidentialite">
    <vt:lpwstr>1;#Public|43a73bf0-6fa9-439e-9f01-0c858cc75030</vt:lpwstr>
  </property>
  <property fmtid="{D5CDD505-2E9C-101B-9397-08002B2CF9AE}" pid="4" name="_dlc_DocIdItemGuid">
    <vt:lpwstr>fba0859d-e09c-4f64-8305-d6be94de2c27</vt:lpwstr>
  </property>
</Properties>
</file>