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  <p:sldMasterId id="2147484022" r:id="rId2"/>
  </p:sldMasterIdLst>
  <p:notesMasterIdLst>
    <p:notesMasterId r:id="rId16"/>
  </p:notesMasterIdLst>
  <p:handoutMasterIdLst>
    <p:handoutMasterId r:id="rId17"/>
  </p:handoutMasterIdLst>
  <p:sldIdLst>
    <p:sldId id="308" r:id="rId3"/>
    <p:sldId id="289" r:id="rId4"/>
    <p:sldId id="301" r:id="rId5"/>
    <p:sldId id="304" r:id="rId6"/>
    <p:sldId id="305" r:id="rId7"/>
    <p:sldId id="300" r:id="rId8"/>
    <p:sldId id="303" r:id="rId9"/>
    <p:sldId id="302" r:id="rId10"/>
    <p:sldId id="290" r:id="rId11"/>
    <p:sldId id="299" r:id="rId12"/>
    <p:sldId id="291" r:id="rId13"/>
    <p:sldId id="292" r:id="rId14"/>
    <p:sldId id="298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99FF"/>
    <a:srgbClr val="FFFFFF"/>
    <a:srgbClr val="C89800"/>
    <a:srgbClr val="FFCC66"/>
    <a:srgbClr val="FFFF89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86" d="100"/>
          <a:sy n="86" d="100"/>
        </p:scale>
        <p:origin x="-16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PS_ERASME\Directoire%20et%20CME\Analyse%20DPA-Extra%20Adultes_2014\IPAQSS3_EXTRA%20Adultes_v1106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PS_ERASME\Directoire%20et%20CME\IPAQSS%202_Extraction%20P&#244;les%206-7_1106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IPAQSS DPA Extra Hospitalier Adultes
Résultats (N= 61 dossiers analysés) </a:t>
            </a:r>
          </a:p>
        </c:rich>
      </c:tx>
      <c:layout>
        <c:manualLayout>
          <c:xMode val="edge"/>
          <c:yMode val="edge"/>
          <c:x val="0.30752453653217032"/>
          <c:y val="3.08056872037914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4023991275899679"/>
          <c:y val="0.27488151658767856"/>
          <c:w val="0.29225736095965238"/>
          <c:h val="0.63507109004739526"/>
        </c:manualLayout>
      </c:layout>
      <c:radarChart>
        <c:radarStyle val="marker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5765147677151075E-2"/>
                  <c:y val="5.9721361843987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2145533335151E-2"/>
                  <c:y val="4.3340423679267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897717937926705E-4"/>
                  <c:y val="-5.11057207896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1523282872256E-2"/>
                  <c:y val="-4.203356097075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402839912188143E-3"/>
                  <c:y val="-4.132228732072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507503355973601E-2"/>
                  <c:y val="-6.429998382903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11532527898971E-3"/>
                  <c:y val="-2.503937007874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314934869782328E-3"/>
                  <c:y val="6.33008670124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902217375499821E-2"/>
                  <c:y val="7.8988941548183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1" u="none" strike="noStrike" baseline="0">
                    <a:solidFill>
                      <a:srgbClr val="80008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IPAQSS3!$A$2:$A$10</c:f>
              <c:strCache>
                <c:ptCount val="9"/>
                <c:pt idx="0">
                  <c:v>Organisation du Dossier, dont mentions adm.</c:v>
                </c:pt>
                <c:pt idx="1">
                  <c:v>Mentions des pers. Confiance et à prév. Et de la protection judiciaire</c:v>
                </c:pt>
                <c:pt idx="2">
                  <c:v> 
Programme de soins</c:v>
                </c:pt>
                <c:pt idx="3">
                  <c:v> 
Dossier et Informations Méd.</c:v>
                </c:pt>
                <c:pt idx="4">
                  <c:v> 
Prescriptions Méd.</c:v>
                </c:pt>
                <c:pt idx="5">
                  <c:v> 
Suivi HDJ</c:v>
                </c:pt>
                <c:pt idx="6">
                  <c:v>
Traçabilité de la PeC par les prof. concernés</c:v>
                </c:pt>
                <c:pt idx="7">
                  <c:v>
Traçabilité Synthèse Pluriprof.</c:v>
                </c:pt>
                <c:pt idx="8">
                  <c:v>
Fin et continuité de PeC</c:v>
                </c:pt>
              </c:strCache>
            </c:strRef>
          </c:cat>
          <c:val>
            <c:numRef>
              <c:f>IPAQSS3!$B$2:$B$10</c:f>
              <c:numCache>
                <c:formatCode>0.0%</c:formatCode>
                <c:ptCount val="9"/>
                <c:pt idx="0">
                  <c:v>0.85109289617486361</c:v>
                </c:pt>
                <c:pt idx="1">
                  <c:v>0.51912568306010942</c:v>
                </c:pt>
                <c:pt idx="2">
                  <c:v>0.8666666666666667</c:v>
                </c:pt>
                <c:pt idx="3">
                  <c:v>0.56255392579810171</c:v>
                </c:pt>
                <c:pt idx="4">
                  <c:v>0.95161290322580661</c:v>
                </c:pt>
                <c:pt idx="5">
                  <c:v>0.79411764705882359</c:v>
                </c:pt>
                <c:pt idx="6">
                  <c:v>0.34192037470726011</c:v>
                </c:pt>
                <c:pt idx="7">
                  <c:v>0.74590163934426246</c:v>
                </c:pt>
                <c:pt idx="8">
                  <c:v>0.86885245901639352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0564736"/>
        <c:axId val="31808512"/>
      </c:radarChart>
      <c:catAx>
        <c:axId val="305647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1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1808512"/>
        <c:crosses val="autoZero"/>
        <c:auto val="0"/>
        <c:lblAlgn val="ctr"/>
        <c:lblOffset val="100"/>
        <c:noMultiLvlLbl val="0"/>
      </c:catAx>
      <c:valAx>
        <c:axId val="31808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056473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50000">
          <a:srgbClr val="FFFFFF"/>
        </a:gs>
        <a:gs pos="100000">
          <a:srgbClr val="99CCFF"/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IPAQSS DPA Extra Hospitalier Infanto-juvénile
Résultats Pôles</a:t>
            </a:r>
            <a:r>
              <a:rPr lang="fr-FR" baseline="0"/>
              <a:t> 6 et 7</a:t>
            </a:r>
            <a:r>
              <a:rPr lang="fr-FR"/>
              <a:t> (N= 69 dossiers analysés) </a:t>
            </a:r>
          </a:p>
        </c:rich>
      </c:tx>
      <c:layout>
        <c:manualLayout>
          <c:xMode val="edge"/>
          <c:yMode val="edge"/>
          <c:x val="0.30752453653217032"/>
          <c:y val="3.08056872037914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4023991275899673"/>
          <c:y val="0.2748815165876784"/>
          <c:w val="0.29225736095965205"/>
          <c:h val="0.63507109004739493"/>
        </c:manualLayout>
      </c:layout>
      <c:radarChart>
        <c:radarStyle val="marker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1403097513574244E-2"/>
                  <c:y val="2.8125785224714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2145533335142E-2"/>
                  <c:y val="4.3340423679267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897717937926586E-4"/>
                  <c:y val="-5.11057207896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1523282872252E-2"/>
                  <c:y val="-4.203356097075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402839912188134E-3"/>
                  <c:y val="-4.1322287320720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507503355973601E-2"/>
                  <c:y val="-6.429998382903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11532527898937E-3"/>
                  <c:y val="-2.503937007874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314934869782328E-3"/>
                  <c:y val="6.330086701247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1" u="none" strike="noStrike" baseline="0">
                    <a:solidFill>
                      <a:srgbClr val="80008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'IPAQSS 2'!$A$2:$A$9</c:f>
              <c:strCache>
                <c:ptCount val="8"/>
                <c:pt idx="0">
                  <c:v>Organisation du dossier</c:v>
                </c:pt>
                <c:pt idx="1">
                  <c:v>Mentions administratives</c:v>
                </c:pt>
                <c:pt idx="2">
                  <c:v>Mentions protection de 
l'enfant et des pers. désignées</c:v>
                </c:pt>
                <c:pt idx="3">
                  <c:v>Contenu minimum dont motifs, 
antécédents et indications de suivi</c:v>
                </c:pt>
                <c:pt idx="4">
                  <c:v>Prescription médicales</c:v>
                </c:pt>
                <c:pt idx="5">
                  <c:v>Traçabilité du suivi par le consultant référent et des synthèses</c:v>
                </c:pt>
                <c:pt idx="6">
                  <c:v>Traçabilité de la PeC 
par les professionnels</c:v>
                </c:pt>
                <c:pt idx="7">
                  <c:v>Traçabilité de la fin  de PeC</c:v>
                </c:pt>
              </c:strCache>
            </c:strRef>
          </c:cat>
          <c:val>
            <c:numRef>
              <c:f>'IPAQSS 2'!$B$2:$B$9</c:f>
              <c:numCache>
                <c:formatCode>0.0%</c:formatCode>
                <c:ptCount val="8"/>
                <c:pt idx="0">
                  <c:v>0.78260869565217406</c:v>
                </c:pt>
                <c:pt idx="1">
                  <c:v>0.76086956521739135</c:v>
                </c:pt>
                <c:pt idx="2">
                  <c:v>0.80434782608695654</c:v>
                </c:pt>
                <c:pt idx="3">
                  <c:v>0.64573268921095006</c:v>
                </c:pt>
                <c:pt idx="4">
                  <c:v>0.83333333333333348</c:v>
                </c:pt>
                <c:pt idx="5">
                  <c:v>0.74275362318840599</c:v>
                </c:pt>
                <c:pt idx="6">
                  <c:v>0.41897233201581036</c:v>
                </c:pt>
                <c:pt idx="7">
                  <c:v>0.86473429951690828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1883264"/>
        <c:axId val="31885952"/>
      </c:radarChart>
      <c:catAx>
        <c:axId val="318832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1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1885952"/>
        <c:crosses val="autoZero"/>
        <c:auto val="0"/>
        <c:lblAlgn val="ctr"/>
        <c:lblOffset val="100"/>
        <c:noMultiLvlLbl val="0"/>
      </c:catAx>
      <c:valAx>
        <c:axId val="318859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188326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50000">
          <a:srgbClr val="FFFFFF"/>
        </a:gs>
        <a:gs pos="100000">
          <a:srgbClr val="99CCFF"/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/>
            </a:lvl1pPr>
          </a:lstStyle>
          <a:p>
            <a:r>
              <a:rPr lang="fr-FR"/>
              <a:t>Etude : Délais d'attente en CMP - Pôle 92I07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/>
            </a:lvl1pPr>
          </a:lstStyle>
          <a:p>
            <a:fld id="{FA51E47F-975F-4527-BBC2-2E7FA29175A9}" type="datetimeFigureOut">
              <a:rPr lang="fr-FR"/>
              <a:pPr/>
              <a:t>20/05/2016</a:t>
            </a:fld>
            <a:endParaRPr lang="fr-F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/>
            </a:lvl1pPr>
          </a:lstStyle>
          <a:p>
            <a:endParaRPr lang="fr-F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/>
            </a:lvl1pPr>
          </a:lstStyle>
          <a:p>
            <a:fld id="{98D3536D-8E68-4AC7-8846-9CFD23D54F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0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</a:defRPr>
            </a:lvl1pPr>
          </a:lstStyle>
          <a:p>
            <a:r>
              <a:rPr lang="fr-FR"/>
              <a:t>Etude : Délais d'attente en CMP - Pôle 92I07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</a:defRPr>
            </a:lvl1pPr>
          </a:lstStyle>
          <a:p>
            <a:fld id="{306024DA-4433-4662-AF27-76D5FF50C56A}" type="datetimeFigureOut">
              <a:rPr lang="fr-FR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24" tIns="46712" rIns="93424" bIns="4671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80" rIns="92560" bIns="4628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</a:defRPr>
            </a:lvl1pPr>
          </a:lstStyle>
          <a:p>
            <a:fld id="{3444FB36-0E6D-4B11-9BA3-50826ED114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207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2" rIns="91724" bIns="45862" anchor="b"/>
          <a:lstStyle/>
          <a:p>
            <a:pPr algn="r" defTabSz="917575"/>
            <a:fld id="{A298F72F-E594-4516-9559-C49BB029D435}" type="slidenum">
              <a:rPr lang="fr-FR" sz="1200"/>
              <a:pPr algn="r" defTabSz="917575"/>
              <a:t>2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4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ln>
            <a:solidFill>
              <a:schemeClr val="tx1"/>
            </a:solidFill>
          </a:ln>
        </p:spPr>
        <p:txBody>
          <a:bodyPr lIns="91742" tIns="45870" rIns="91742" bIns="45870"/>
          <a:lstStyle/>
          <a:p>
            <a:pPr eaLnBrk="1" hangingPunct="1"/>
            <a:r>
              <a:rPr lang="fr-FR" dirty="0" smtClean="0"/>
              <a:t>Mes notes :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12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13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4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5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6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8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10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3AE363-7AB1-4AD3-AC9C-53650BD10F42}" type="slidenum">
              <a:rPr lang="fr-FR" sz="1200"/>
              <a:pPr algn="r"/>
              <a:t>11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17C4-81A0-4666-80B5-474534BD670E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978E-74C3-4378-9129-667383BACD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E1E6-C7DB-4B56-9270-27863907845D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FF7A-48B4-49A2-B420-E8DD96CB75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558C-C48F-4C5E-A1A7-FAC566556311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4DE7-53BD-4B2D-BA43-8E45F6E353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726322" y="2289168"/>
            <a:ext cx="6610198" cy="2350011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14387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919359" y="5696304"/>
            <a:ext cx="2417161" cy="4259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rgbClr val="14387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0" y="1239520"/>
            <a:ext cx="16459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Lll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prstClr val="white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8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84138" y="6502400"/>
            <a:ext cx="250825" cy="250825"/>
          </a:xfrm>
          <a:prstGeom prst="ellipse">
            <a:avLst/>
          </a:prstGeom>
          <a:solidFill>
            <a:srgbClr val="1438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6502400"/>
            <a:ext cx="411163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A3D2319-90EA-D54E-A9E9-575E169F1FDE}" type="slidenum">
              <a:rPr lang="fr-FR" sz="900" b="1">
                <a:solidFill>
                  <a:prstClr val="white"/>
                </a:solidFill>
                <a:latin typeface="Calibri"/>
                <a:cs typeface="+mn-cs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475359" y="1794830"/>
            <a:ext cx="7468060" cy="47912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14387F"/>
                </a:solidFill>
                <a:latin typeface="Calibri"/>
                <a:cs typeface="Calibri"/>
              </a:defRPr>
            </a:lvl1pPr>
            <a:lvl2pPr>
              <a:buFont typeface="Arial"/>
              <a:buChar char="•"/>
              <a:defRPr sz="1800" i="1">
                <a:solidFill>
                  <a:srgbClr val="14387F"/>
                </a:solidFill>
                <a:latin typeface="Calibri"/>
                <a:cs typeface="Calibri"/>
              </a:defRPr>
            </a:lvl2pPr>
            <a:lvl3pPr>
              <a:defRPr>
                <a:solidFill>
                  <a:srgbClr val="14387F"/>
                </a:solidFill>
                <a:latin typeface="FuturTBoo"/>
                <a:cs typeface="FuturTBoo"/>
              </a:defRPr>
            </a:lvl3pPr>
            <a:lvl4pPr>
              <a:defRPr>
                <a:solidFill>
                  <a:srgbClr val="14387F"/>
                </a:solidFill>
                <a:latin typeface="FuturTBoo"/>
                <a:cs typeface="FuturTBoo"/>
              </a:defRPr>
            </a:lvl4pPr>
            <a:lvl5pPr>
              <a:defRPr>
                <a:solidFill>
                  <a:srgbClr val="14387F"/>
                </a:solidFill>
                <a:latin typeface="FuturTBoo"/>
                <a:cs typeface="FuturTBoo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75359" y="274637"/>
            <a:ext cx="6491774" cy="1291695"/>
          </a:xfrm>
          <a:prstGeom prst="rect">
            <a:avLst/>
          </a:prstGeom>
        </p:spPr>
        <p:txBody>
          <a:bodyPr anchor="ctr"/>
          <a:lstStyle>
            <a:lvl1pPr algn="l">
              <a:defRPr sz="3800" b="1">
                <a:solidFill>
                  <a:srgbClr val="A64D97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0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>
            <a:spLocks noChangeAspect="1"/>
          </p:cNvSpPr>
          <p:nvPr userDrawn="1"/>
        </p:nvSpPr>
        <p:spPr>
          <a:xfrm>
            <a:off x="84138" y="6502400"/>
            <a:ext cx="250825" cy="250825"/>
          </a:xfrm>
          <a:prstGeom prst="ellipse">
            <a:avLst/>
          </a:prstGeom>
          <a:solidFill>
            <a:srgbClr val="1438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502400"/>
            <a:ext cx="411163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CE02DB0-94F4-B443-8511-0145C3787BFF}" type="slidenum">
              <a:rPr lang="fr-FR" sz="900" b="1">
                <a:solidFill>
                  <a:prstClr val="white"/>
                </a:solidFill>
                <a:latin typeface="Calibri"/>
                <a:cs typeface="+mn-cs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10667" y="1236133"/>
            <a:ext cx="8373049" cy="487085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>
                <a:solidFill>
                  <a:srgbClr val="14387F"/>
                </a:solidFill>
                <a:latin typeface="Calibri"/>
                <a:cs typeface="Calibri"/>
              </a:defRPr>
            </a:lvl1pPr>
            <a:lvl2pPr>
              <a:buFont typeface="Arial"/>
              <a:buChar char="•"/>
              <a:defRPr sz="1800" i="1">
                <a:solidFill>
                  <a:srgbClr val="14387F"/>
                </a:solidFill>
                <a:latin typeface="Calibri"/>
                <a:cs typeface="Calibri"/>
              </a:defRPr>
            </a:lvl2pPr>
            <a:lvl3pPr>
              <a:defRPr>
                <a:solidFill>
                  <a:srgbClr val="14387F"/>
                </a:solidFill>
                <a:latin typeface="FuturTBoo"/>
                <a:cs typeface="FuturTBoo"/>
              </a:defRPr>
            </a:lvl3pPr>
            <a:lvl4pPr>
              <a:defRPr>
                <a:solidFill>
                  <a:srgbClr val="14387F"/>
                </a:solidFill>
                <a:latin typeface="FuturTBoo"/>
                <a:cs typeface="FuturTBoo"/>
              </a:defRPr>
            </a:lvl4pPr>
            <a:lvl5pPr>
              <a:defRPr>
                <a:solidFill>
                  <a:srgbClr val="14387F"/>
                </a:solidFill>
                <a:latin typeface="FuturTBoo"/>
                <a:cs typeface="FuturTBoo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53278" y="152401"/>
            <a:ext cx="7830438" cy="795866"/>
          </a:xfrm>
          <a:prstGeom prst="rect">
            <a:avLst/>
          </a:prstGeom>
        </p:spPr>
        <p:txBody>
          <a:bodyPr anchor="t"/>
          <a:lstStyle>
            <a:lvl1pPr algn="l">
              <a:defRPr sz="3800" b="1">
                <a:solidFill>
                  <a:srgbClr val="14387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0667" y="6108700"/>
            <a:ext cx="8373050" cy="635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100" i="1">
                <a:solidFill>
                  <a:srgbClr val="14387F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07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D8AB-E900-4D8B-A048-678B62BA6150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C3CF-D048-4911-9D6C-EABE6E96C3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DDE3-2BC5-4EF1-AA14-655AC80B9704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5FCF-8644-4FF6-AD89-5928D70BA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BC2A-7FB0-4BC3-9666-66BAF6FC271E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215A-48D2-4620-892F-34D84093FD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B66A-7F98-4827-9EF3-CAAF90FF37B7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8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87DE-615B-4E90-B854-9B3F4A8181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B25D-1B65-45DF-B01D-CF0074B376C5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1133-9DC0-4656-90D2-9EE27361D5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4306-41B3-4BC7-888E-328D45E2BA6D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3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9B10-162F-40B0-B884-DDFAA91346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505C-B05F-45C6-8BB3-CF4F46AF5247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272D-F081-4662-8F3D-1CF938AE79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C468-B8A0-4ADA-8544-847B976E4D77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AE12-146C-4D81-BA55-76E9F742C2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cs typeface="+mn-cs"/>
              </a:defRPr>
            </a:lvl1pPr>
          </a:lstStyle>
          <a:p>
            <a:pPr>
              <a:defRPr/>
            </a:pPr>
            <a:fld id="{9254BC43-7E21-45DC-A806-E1A1B5659019}" type="datetime1">
              <a:rPr lang="fr-FR" smtClean="0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cs typeface="+mn-cs"/>
              </a:defRPr>
            </a:lvl1pPr>
          </a:lstStyle>
          <a:p>
            <a:pPr>
              <a:defRPr/>
            </a:pPr>
            <a:fld id="{18D64962-CE62-43AF-B490-00767898A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32138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6699F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JIQHS 2014</a:t>
            </a:r>
          </a:p>
          <a:p>
            <a:pPr>
              <a:defRPr/>
            </a:pPr>
            <a:r>
              <a:rPr lang="fr-FR" dirty="0" smtClean="0"/>
              <a:t>8 et 9 décembre 2014</a:t>
            </a:r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19" r:id="rId2"/>
    <p:sldLayoutId id="2147484021" r:id="rId3"/>
    <p:sldLayoutId id="2147484018" r:id="rId4"/>
    <p:sldLayoutId id="2147484017" r:id="rId5"/>
    <p:sldLayoutId id="2147484016" r:id="rId6"/>
    <p:sldLayoutId id="2147484015" r:id="rId7"/>
    <p:sldLayoutId id="2147484014" r:id="rId8"/>
    <p:sldLayoutId id="2147484013" r:id="rId9"/>
    <p:sldLayoutId id="2147484012" r:id="rId10"/>
    <p:sldLayoutId id="21474840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96508" y="2780928"/>
            <a:ext cx="7724960" cy="223224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sz="3200" dirty="0" smtClean="0">
                <a:solidFill>
                  <a:srgbClr val="0000CC"/>
                </a:solidFill>
              </a:rPr>
              <a:t/>
            </a:r>
            <a:br>
              <a:rPr lang="fr-FR" sz="3200" dirty="0" smtClean="0">
                <a:solidFill>
                  <a:srgbClr val="0000CC"/>
                </a:solidFill>
              </a:rPr>
            </a:br>
            <a:r>
              <a:rPr lang="fr-FR" sz="3200" dirty="0" smtClean="0">
                <a:solidFill>
                  <a:srgbClr val="0000CC"/>
                </a:solidFill>
              </a:rPr>
              <a:t>2 nouveaux indicateurs pour </a:t>
            </a:r>
            <a:r>
              <a:rPr lang="fr-FR" sz="3200" dirty="0">
                <a:solidFill>
                  <a:srgbClr val="0000CC"/>
                </a:solidFill>
              </a:rPr>
              <a:t>la santé mentale </a:t>
            </a:r>
            <a:r>
              <a:rPr lang="fr-FR" sz="3200" dirty="0" smtClean="0">
                <a:solidFill>
                  <a:srgbClr val="0000CC"/>
                </a:solidFill>
              </a:rPr>
              <a:t>relatifs à </a:t>
            </a:r>
            <a:r>
              <a:rPr lang="fr-FR" sz="3200" dirty="0">
                <a:solidFill>
                  <a:srgbClr val="0000CC"/>
                </a:solidFill>
              </a:rPr>
              <a:t>la tenue du dossier des patients </a:t>
            </a:r>
            <a:r>
              <a:rPr lang="fr-FR" sz="3200" dirty="0" smtClean="0">
                <a:solidFill>
                  <a:srgbClr val="0000CC"/>
                </a:solidFill>
              </a:rPr>
              <a:t>en Extra </a:t>
            </a:r>
            <a:r>
              <a:rPr lang="fr-FR" sz="3200" dirty="0">
                <a:solidFill>
                  <a:srgbClr val="0000CC"/>
                </a:solidFill>
              </a:rPr>
              <a:t>Hospitalier Adultes &amp; Infanto-Juvéniles </a:t>
            </a:r>
            <a:r>
              <a:rPr lang="fr-FR" sz="3200" dirty="0">
                <a:solidFill>
                  <a:schemeClr val="accent1"/>
                </a:solidFill>
              </a:rPr>
              <a:t>: </a:t>
            </a:r>
            <a:br>
              <a:rPr lang="fr-FR" sz="3200" dirty="0">
                <a:solidFill>
                  <a:schemeClr val="accent1"/>
                </a:solidFill>
              </a:rPr>
            </a:b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ExAd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ExIJ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32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25 mai 2016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83568" y="1916832"/>
            <a:ext cx="797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Trophées FHF qualité et sécurité des soins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98" y="190183"/>
            <a:ext cx="26765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9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Création d’un IPAQSS Extra Hospitalier Adultes :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Résultats Ind</a:t>
            </a:r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icateurs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fr-FR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ExAD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/  3 Pôles</a:t>
            </a:r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204787" y="1694647"/>
          <a:ext cx="8734425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Création d’un IPAQSS Extra Hospitalier </a:t>
            </a:r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Infanto-Juvénile 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Résultats de l’Ind</a:t>
            </a:r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icateur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fr-FR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ExIJ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/ 2 Pôles</a:t>
            </a:r>
            <a:endParaRPr lang="fr-FR" sz="28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06375" y="1892950"/>
          <a:ext cx="873125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Score global pour chacun des </a:t>
            </a:r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ndicateurs DPA Extra Hospitalier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ExAD</a:t>
            </a: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et </a:t>
            </a:r>
            <a:r>
              <a:rPr lang="fr-FR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ExIJ</a:t>
            </a:r>
            <a:endParaRPr lang="fr-FR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5436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9133"/>
            <a:ext cx="5829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Perspectives.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fr-FR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046602"/>
            <a:ext cx="8229600" cy="47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 un 2</a:t>
            </a:r>
            <a:r>
              <a:rPr lang="fr-FR" sz="240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recueil permettant de consolider la grille et valider les formules de calcul.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Tester la faisabilité sur d’autres établissement de santé mentale afin de mener une étude comparative entre établissements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Recueillir l’indicateur annuellement en définissant des objectifs inclus dans les contrats de pôles.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149325"/>
            <a:ext cx="7344767" cy="90341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i="1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SimSun" pitchFamily="2" charset="-122"/>
                <a:cs typeface="Arial" charset="0"/>
              </a:rPr>
              <a:t>L’EPS ERASME (Antony-92)</a:t>
            </a:r>
            <a:br>
              <a:rPr lang="fr-FR" sz="2800" i="1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SimSun" pitchFamily="2" charset="-122"/>
                <a:cs typeface="Arial" charset="0"/>
              </a:rPr>
            </a:br>
            <a:endParaRPr lang="fr-FR" sz="2800" i="1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190782"/>
            <a:ext cx="33178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674900" y="7173416"/>
            <a:ext cx="2895600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026" name="Picture 2" descr="C:\Users\dattee.EPSERASME\Pictures\carte psychiatrie adul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6947"/>
            <a:ext cx="2279364" cy="45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5921"/>
            <a:ext cx="2017960" cy="396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4900" y="1206556"/>
            <a:ext cx="4057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dirty="0"/>
              <a:t> Un </a:t>
            </a:r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EPSM </a:t>
            </a:r>
            <a:r>
              <a:rPr lang="fr-FR" dirty="0" smtClean="0">
                <a:solidFill>
                  <a:schemeClr val="bg1"/>
                </a:solidFill>
                <a:latin typeface="Impact" panose="020B0806030902050204" pitchFamily="34" charset="0"/>
              </a:rPr>
              <a:t>UN présent </a:t>
            </a:r>
            <a:endParaRPr lang="fr-FR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dans 19 des 36 COMMUNES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mpact" panose="020B0806030902050204" pitchFamily="34" charset="0"/>
              </a:rPr>
              <a:t>du département des HAUTS-DE-SEINE </a:t>
            </a:r>
            <a:endParaRPr lang="fr-FR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fr-FR" dirty="0">
                <a:solidFill>
                  <a:srgbClr val="0000CC"/>
                </a:solidFill>
              </a:rPr>
              <a:t>3 secteurs de psychiatrie adulte </a:t>
            </a:r>
          </a:p>
          <a:p>
            <a:pPr algn="ctr"/>
            <a:r>
              <a:rPr lang="fr-FR" dirty="0" smtClean="0">
                <a:solidFill>
                  <a:srgbClr val="0000CC"/>
                </a:solidFill>
              </a:rPr>
              <a:t>3 secteurs de psychiatrie </a:t>
            </a:r>
          </a:p>
          <a:p>
            <a:pPr algn="ctr"/>
            <a:r>
              <a:rPr lang="fr-FR" dirty="0" smtClean="0">
                <a:solidFill>
                  <a:srgbClr val="0000CC"/>
                </a:solidFill>
              </a:rPr>
              <a:t>de l’enfant et de l’adolescent </a:t>
            </a:r>
          </a:p>
          <a:p>
            <a:endParaRPr lang="fr-FR" i="1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de 400 000 habitants </a:t>
            </a:r>
          </a:p>
          <a:p>
            <a:pPr algn="ctr"/>
            <a:endParaRPr lang="fr-F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>
                <a:solidFill>
                  <a:srgbClr val="0000CC"/>
                </a:solidFill>
              </a:rPr>
              <a:t>File active en Intra : 708</a:t>
            </a:r>
          </a:p>
          <a:p>
            <a:pPr algn="ctr"/>
            <a:r>
              <a:rPr lang="fr-FR" dirty="0" smtClean="0">
                <a:solidFill>
                  <a:srgbClr val="0000CC"/>
                </a:solidFill>
              </a:rPr>
              <a:t>File active en extra : 8165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re 2"/>
          <p:cNvSpPr>
            <a:spLocks noGrp="1"/>
          </p:cNvSpPr>
          <p:nvPr>
            <p:ph type="ctrTitle" idx="4294967295"/>
          </p:nvPr>
        </p:nvSpPr>
        <p:spPr bwMode="auto">
          <a:xfrm>
            <a:off x="467544" y="152400"/>
            <a:ext cx="8316094" cy="104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Contexte.</a:t>
            </a:r>
          </a:p>
        </p:txBody>
      </p:sp>
      <p:sp>
        <p:nvSpPr>
          <p:cNvPr id="206850" name="Espace réservé du contenu 1"/>
          <p:cNvSpPr>
            <a:spLocks/>
          </p:cNvSpPr>
          <p:nvPr/>
        </p:nvSpPr>
        <p:spPr bwMode="auto">
          <a:xfrm>
            <a:off x="1043608" y="1268759"/>
            <a:ext cx="6957888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Les Indicateurs IPAQSS-Psy  concernent les séjours et les dossiers des patients adultes hospitalisés à plein temps.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Aucun nouvel indicateur proposé pour la santé mentale et notamment l’extra hospitalier qui représente pourtant près de 80 % de l’activité.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Inscrire les résultats dans les thématiques du compte-qualité V2014 : « Dossier des patient », « Parcours du patient ».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Apporter de nouveaux éléments sur le parcours des patients.</a:t>
            </a:r>
          </a:p>
          <a:p>
            <a:pPr marL="457200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sz="2400" dirty="0" smtClean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sz="2400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lang="fr-FR" dirty="0">
              <a:solidFill>
                <a:srgbClr val="14387F"/>
              </a:solidFill>
              <a:latin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6246" y="5155699"/>
            <a:ext cx="6120680" cy="5790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046603"/>
            <a:ext cx="8229600" cy="46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Analyser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tenue et le contenu des dossiers des patients en Extra Hospitalier Adultes et Infanto-juvéniles. </a:t>
            </a:r>
          </a:p>
          <a:p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Utiliser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méthodologie semblable à celle proposée pour le recueil des indicateurs IPAQSS-PSY. </a:t>
            </a:r>
          </a:p>
          <a:p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Promouvoir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problématiques de l’Extra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hospitalier en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matière d’amélioration de la qualité et de la sécurité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en santé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mentale</a:t>
            </a:r>
          </a:p>
          <a:p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Proposer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outils simples, robustes et reproductibles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facilitant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compréhension des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et la mise en place d’actions d’amélioration.</a:t>
            </a:r>
          </a:p>
          <a:p>
            <a:pPr lvl="5">
              <a:spcBef>
                <a:spcPct val="20000"/>
              </a:spcBef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1431925" lvl="5">
              <a:spcBef>
                <a:spcPct val="20000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Améliorer le parcours sur les territoires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Nos objectifs.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fr-FR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683568" y="5087842"/>
            <a:ext cx="936104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Construction des grilles de recueil</a:t>
            </a:r>
            <a:endParaRPr lang="fr-FR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37" y="1004415"/>
            <a:ext cx="8229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Création de 2 grilles de recueil spécifiques, basées sur celle de la HAS / IPAQSS.</a:t>
            </a:r>
          </a:p>
          <a:p>
            <a:pPr marL="3429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Ajout d’items. exemples : prises en charge par les différents intervenants, et fin de </a:t>
            </a:r>
            <a:r>
              <a:rPr lang="fr-FR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Grilles articulées selon différents axes :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fr-FR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</a:t>
            </a:r>
            <a:r>
              <a:rPr lang="fr-F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dossier : éléments administratifs dont mentions légales, motifs de prise en charge, date de 1er RDV, consultant référent… </a:t>
            </a:r>
            <a:endParaRPr lang="fr-FR" sz="20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fr-FR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Traçabilité </a:t>
            </a:r>
            <a:r>
              <a:rPr lang="fr-F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informations médicales : antécédents psychiatriques et somatiques, compte-rendu systématique de prise en charge, traçabilité des réunions de synthèse, … </a:t>
            </a:r>
            <a:endParaRPr lang="fr-FR" sz="20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fr-FR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 </a:t>
            </a:r>
            <a:r>
              <a:rPr lang="fr-F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paramédicales : traçabilité de la prise en charge par les différents intervenants (psychologue, assistante-sociale, orthophoniste, psychomotricien et autres professionnels), </a:t>
            </a:r>
            <a:endParaRPr lang="fr-FR" sz="20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fr-FR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Traçabilité </a:t>
            </a:r>
            <a:r>
              <a:rPr lang="fr-F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continuité ou de la fin de prise en charge 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Création d’un IPAQSS Extra Hospitalier :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Extraits de grille</a:t>
            </a:r>
            <a:r>
              <a:rPr lang="fr-FR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fr-FR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fr-FR" sz="28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" y="1041616"/>
            <a:ext cx="4570135" cy="557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33" y="1086052"/>
            <a:ext cx="4603667" cy="55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Création d’un IPAQSS Extra Hospitalier :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Extraits de grille</a:t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fr-FR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447529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72" y="997645"/>
            <a:ext cx="46863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Vers la création de 2 nouveaux indicateurs IPAQSS 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046602"/>
            <a:ext cx="8229600" cy="47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nouveaux indicateurs 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santé mentale, spécifiques à l’Extra h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ospitalier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Adultes et 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Infanto-Juvéniles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defTabSz="9144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DPA-</a:t>
            </a:r>
            <a:r>
              <a:rPr lang="fr-F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Tenue du dossier patient en </a:t>
            </a:r>
            <a:r>
              <a:rPr lang="fr-FR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Extra-hospitalier</a:t>
            </a:r>
            <a:r>
              <a:rPr lang="fr-F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Adultes</a:t>
            </a:r>
          </a:p>
          <a:p>
            <a:pPr marL="800100" lvl="2" indent="-34290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DPA-</a:t>
            </a:r>
            <a:r>
              <a:rPr lang="fr-F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ExIJ</a:t>
            </a:r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Tenue du dossier patient en </a:t>
            </a:r>
            <a:r>
              <a:rPr lang="fr-FR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Extra-hospitalier</a:t>
            </a:r>
            <a:r>
              <a:rPr lang="fr-F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Infanto-Juvénile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2656"/>
            <a:ext cx="8153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fr-FR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Modalités de recueil</a:t>
            </a:r>
            <a:r>
              <a:rPr lang="fr-FR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fr-FR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fr-FR" sz="28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046602"/>
            <a:ext cx="8229600" cy="55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Hospitaliers Adultes :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 de données et Analyse de 61 dossiers patients,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pluridisciplinaire : Praticiens, IDE, cadre sup et cadre de santé, méd. </a:t>
            </a:r>
            <a:r>
              <a:rPr lang="fr-FR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Somaticien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Méd. DIM, secrétaire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J de recueil / Pôle (hors saisie et analyse)</a:t>
            </a:r>
            <a:endParaRPr 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Hospitaliers Infanto-juvéniles :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 de données et Analyse de 69 dossiers patients pour deux pôles 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: assistantes de pôle, secrétaire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J de recueil / CMP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concerné (hors saisie et analyse)</a:t>
            </a: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endParaRPr lang="fr-FR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defTabSz="914400">
              <a:spcBef>
                <a:spcPct val="20000"/>
              </a:spcBef>
              <a:buFontTx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16983"/>
            <a:ext cx="98121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604</Words>
  <Application>Microsoft Office PowerPoint</Application>
  <PresentationFormat>Affichage à l'écran (4:3)</PresentationFormat>
  <Paragraphs>113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Apex</vt:lpstr>
      <vt:lpstr>Thème Office</vt:lpstr>
      <vt:lpstr> 2 nouveaux indicateurs pour la santé mentale relatifs à la tenue du dossier des patients en Extra Hospitalier Adultes &amp; Infanto-Juvéniles :  ExAd et ExIJ </vt:lpstr>
      <vt:lpstr>L’EPS ERASME (Antony-92) </vt:lpstr>
      <vt:lpstr>Contexte.</vt:lpstr>
      <vt:lpstr>Nos objectifs. </vt:lpstr>
      <vt:lpstr>Construction des grilles de recueil</vt:lpstr>
      <vt:lpstr>Création d’un IPAQSS Extra Hospitalier : Extraits de grille </vt:lpstr>
      <vt:lpstr>Création d’un IPAQSS Extra Hospitalier : Extraits de grille </vt:lpstr>
      <vt:lpstr>Vers la création de 2 nouveaux indicateurs IPAQSS ?</vt:lpstr>
      <vt:lpstr> Modalités de recueil </vt:lpstr>
      <vt:lpstr>Création d’un IPAQSS Extra Hospitalier Adultes : Résultats Indicateurs ExAD /  3 Pôles</vt:lpstr>
      <vt:lpstr>Création d’un IPAQSS Extra Hospitalier Infanto-Juvénile :  Résultats de l’Indicateur ExIJ / 2 Pôles</vt:lpstr>
      <vt:lpstr>Score global pour chacun des Indicateurs DPA Extra Hospitalier ExAD et ExIJ</vt:lpstr>
      <vt:lpstr>Perspectives.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Délais d’attente des nouveaux patients sur le secteur VII</dc:title>
  <dc:creator>Marc</dc:creator>
  <cp:lastModifiedBy>MR LAFOND</cp:lastModifiedBy>
  <cp:revision>184</cp:revision>
  <dcterms:created xsi:type="dcterms:W3CDTF">2010-11-02T21:33:58Z</dcterms:created>
  <dcterms:modified xsi:type="dcterms:W3CDTF">2016-05-20T12:57:00Z</dcterms:modified>
</cp:coreProperties>
</file>