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</p:sldIdLst>
  <p:sldSz cx="9144000" cy="6858000" type="screen4x3"/>
  <p:notesSz cx="6742113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12AD-7AAC-42C1-859C-BC84F3E110C7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64F9-05FC-4FA7-8EA6-2D9AB66112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12AD-7AAC-42C1-859C-BC84F3E110C7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64F9-05FC-4FA7-8EA6-2D9AB66112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12AD-7AAC-42C1-859C-BC84F3E110C7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64F9-05FC-4FA7-8EA6-2D9AB66112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12AD-7AAC-42C1-859C-BC84F3E110C7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64F9-05FC-4FA7-8EA6-2D9AB66112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12AD-7AAC-42C1-859C-BC84F3E110C7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64F9-05FC-4FA7-8EA6-2D9AB66112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12AD-7AAC-42C1-859C-BC84F3E110C7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64F9-05FC-4FA7-8EA6-2D9AB66112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12AD-7AAC-42C1-859C-BC84F3E110C7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64F9-05FC-4FA7-8EA6-2D9AB66112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12AD-7AAC-42C1-859C-BC84F3E110C7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64F9-05FC-4FA7-8EA6-2D9AB66112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12AD-7AAC-42C1-859C-BC84F3E110C7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64F9-05FC-4FA7-8EA6-2D9AB661129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12AD-7AAC-42C1-859C-BC84F3E110C7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64F9-05FC-4FA7-8EA6-2D9AB6611293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312AD-7AAC-42C1-859C-BC84F3E110C7}" type="datetimeFigureOut">
              <a:rPr lang="fr-FR" smtClean="0"/>
              <a:t>18/05/2016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C364F9-05FC-4FA7-8EA6-2D9AB6611293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C364F9-05FC-4FA7-8EA6-2D9AB6611293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08312AD-7AAC-42C1-859C-BC84F3E110C7}" type="datetimeFigureOut">
              <a:rPr lang="fr-FR" smtClean="0"/>
              <a:t>18/05/2016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/>
              <a:t>TROPHEES DE LA QUALITE</a:t>
            </a:r>
            <a:br>
              <a:rPr lang="fr-FR" sz="3600" b="1" dirty="0"/>
            </a:br>
            <a:r>
              <a:rPr lang="fr-FR" sz="3600" b="1" dirty="0"/>
              <a:t>ET DE LA SECURITE DES SOINS</a:t>
            </a: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3068960"/>
            <a:ext cx="7696944" cy="271385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fr-FR" sz="5800" b="1" dirty="0" smtClean="0"/>
              <a:t>Consultation post réanimation </a:t>
            </a:r>
          </a:p>
          <a:p>
            <a:endParaRPr lang="fr-FR" dirty="0"/>
          </a:p>
          <a:p>
            <a:r>
              <a:rPr lang="fr-FR" dirty="0" smtClean="0"/>
              <a:t>Docteur Kowalski Benjamin</a:t>
            </a:r>
          </a:p>
          <a:p>
            <a:r>
              <a:rPr lang="fr-FR" dirty="0" smtClean="0"/>
              <a:t>Madame </a:t>
            </a:r>
            <a:r>
              <a:rPr lang="fr-FR" dirty="0" err="1" smtClean="0"/>
              <a:t>Klusek</a:t>
            </a:r>
            <a:r>
              <a:rPr lang="fr-FR" dirty="0" smtClean="0"/>
              <a:t> Elisa </a:t>
            </a:r>
          </a:p>
          <a:p>
            <a:r>
              <a:rPr lang="fr-FR" dirty="0" smtClean="0"/>
              <a:t>Centre hospitalier de Douai 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72208" cy="1224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Logo CH Douai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748371"/>
            <a:ext cx="2171700" cy="943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33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23528" y="-7385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 </a:t>
            </a:r>
            <a:r>
              <a:rPr lang="fr-FR" dirty="0"/>
              <a:t/>
            </a:r>
            <a:br>
              <a:rPr lang="fr-FR" dirty="0"/>
            </a:br>
            <a:r>
              <a:rPr lang="fr-FR" sz="5100" dirty="0"/>
              <a:t>Complications</a:t>
            </a:r>
            <a:r>
              <a:rPr lang="fr-FR" b="1" dirty="0"/>
              <a:t> </a:t>
            </a:r>
            <a:r>
              <a:rPr lang="fr-FR" sz="5100" dirty="0" smtClean="0"/>
              <a:t>détectées</a:t>
            </a:r>
            <a:r>
              <a:rPr lang="fr-FR" b="1" dirty="0" smtClean="0"/>
              <a:t> 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PSYCHOLOGIQUE</a:t>
            </a:r>
            <a:r>
              <a:rPr lang="fr-FR" dirty="0" smtClean="0"/>
              <a:t> </a:t>
            </a:r>
          </a:p>
          <a:p>
            <a:r>
              <a:rPr lang="fr-FR" dirty="0" smtClean="0"/>
              <a:t>Syndrome dépressif (1)</a:t>
            </a:r>
          </a:p>
          <a:p>
            <a:r>
              <a:rPr lang="fr-FR" dirty="0" smtClean="0"/>
              <a:t>Syndrome stress post traumatique ( 6)</a:t>
            </a:r>
          </a:p>
          <a:p>
            <a:r>
              <a:rPr lang="fr-FR" dirty="0" smtClean="0"/>
              <a:t>Anxiété post réa(6) 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SOCIALE</a:t>
            </a:r>
            <a:r>
              <a:rPr lang="fr-FR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fr-FR" dirty="0" smtClean="0"/>
              <a:t>Evaluation gériatrique(1)</a:t>
            </a:r>
          </a:p>
          <a:p>
            <a:pPr marL="0" indent="0">
              <a:buNone/>
            </a:pPr>
            <a:r>
              <a:rPr lang="fr-FR" dirty="0" smtClean="0"/>
              <a:t>Evaluation sociale  (3) 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PHYSIQUE </a:t>
            </a:r>
          </a:p>
          <a:p>
            <a:r>
              <a:rPr lang="fr-FR" dirty="0" err="1" smtClean="0"/>
              <a:t>Denutrition</a:t>
            </a:r>
            <a:r>
              <a:rPr lang="fr-FR" dirty="0" smtClean="0"/>
              <a:t> (3) </a:t>
            </a:r>
          </a:p>
          <a:p>
            <a:r>
              <a:rPr lang="fr-FR" dirty="0" smtClean="0"/>
              <a:t>Déconditionnement (6)</a:t>
            </a:r>
          </a:p>
          <a:p>
            <a:r>
              <a:rPr lang="fr-FR" dirty="0" smtClean="0"/>
              <a:t>Dysfonction sexuelle (1)</a:t>
            </a:r>
          </a:p>
          <a:p>
            <a:r>
              <a:rPr lang="fr-FR" dirty="0" smtClean="0"/>
              <a:t>Dysphonie(7) </a:t>
            </a:r>
          </a:p>
          <a:p>
            <a:r>
              <a:rPr lang="fr-FR" dirty="0" smtClean="0"/>
              <a:t>Neuropathie ( 7)</a:t>
            </a:r>
          </a:p>
          <a:p>
            <a:r>
              <a:rPr lang="fr-FR" dirty="0" smtClean="0"/>
              <a:t>HTA (1)</a:t>
            </a:r>
          </a:p>
          <a:p>
            <a:r>
              <a:rPr lang="fr-FR" dirty="0" smtClean="0"/>
              <a:t>Douleur rhumatologique(1) </a:t>
            </a:r>
          </a:p>
          <a:p>
            <a:r>
              <a:rPr lang="fr-FR" dirty="0" smtClean="0"/>
              <a:t>Dermato(1) </a:t>
            </a:r>
          </a:p>
          <a:p>
            <a:r>
              <a:rPr lang="fr-FR" dirty="0" smtClean="0"/>
              <a:t>Douleurs chroniques (4) </a:t>
            </a:r>
          </a:p>
          <a:p>
            <a:r>
              <a:rPr lang="fr-FR" dirty="0" smtClean="0"/>
              <a:t>Pb respiratoire  ( 3 ) </a:t>
            </a:r>
          </a:p>
          <a:p>
            <a:r>
              <a:rPr lang="fr-FR" dirty="0" smtClean="0"/>
              <a:t>Pb urologique (1)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861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Axes d’amélioration mis en place lors des </a:t>
            </a:r>
            <a:r>
              <a:rPr lang="fr-FR" dirty="0" err="1"/>
              <a:t>débriffings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968552"/>
          </a:xfrm>
        </p:spPr>
        <p:txBody>
          <a:bodyPr>
            <a:normAutofit fontScale="92500" lnSpcReduction="10000"/>
          </a:bodyPr>
          <a:lstStyle/>
          <a:p>
            <a:r>
              <a:rPr lang="fr-F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lutter contre les lumières agressives et l’angoisse du noir la nuit:</a:t>
            </a:r>
            <a:r>
              <a:rPr lang="fr-FR" dirty="0" smtClean="0"/>
              <a:t> </a:t>
            </a:r>
          </a:p>
          <a:p>
            <a:pPr marL="114300" indent="0">
              <a:buNone/>
            </a:pPr>
            <a:r>
              <a:rPr lang="fr-FR" sz="2000" dirty="0"/>
              <a:t>	</a:t>
            </a:r>
            <a:r>
              <a:rPr lang="fr-FR" dirty="0" smtClean="0"/>
              <a:t>Eclairage plafonnier adouci et installation de veilleuses.</a:t>
            </a:r>
          </a:p>
          <a:p>
            <a:r>
              <a:rPr lang="fr-F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lutter contre la désorientation au réveil: </a:t>
            </a:r>
          </a:p>
          <a:p>
            <a:pPr marL="114300" indent="0">
              <a:buNone/>
            </a:pPr>
            <a:r>
              <a:rPr lang="fr-F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FR" sz="2000" dirty="0" smtClean="0"/>
              <a:t>Horloges installées devant les lits et date écrite 	quotidiennement, plafonds des chambres décorés, sollicitation 	des familles pour ramener photos, dessins…</a:t>
            </a:r>
          </a:p>
          <a:p>
            <a:r>
              <a:rPr lang="fr-F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optimiser le sommeil: </a:t>
            </a:r>
          </a:p>
          <a:p>
            <a:pPr marL="114300" indent="0">
              <a:buNone/>
            </a:pPr>
            <a:r>
              <a:rPr lang="fr-F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FR" dirty="0" smtClean="0"/>
              <a:t>Diminution du volume des alarmes en chambre, espacement 	des tours de surveillance et scope en veille ( sur prescription 	médicale).</a:t>
            </a:r>
          </a:p>
          <a:p>
            <a:r>
              <a:rPr lang="fr-F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redonner le moral et l’envie de se battre: </a:t>
            </a:r>
          </a:p>
          <a:p>
            <a:pPr marL="114300" indent="0">
              <a:buNone/>
            </a:pPr>
            <a:r>
              <a:rPr lang="fr-F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FR" dirty="0" smtClean="0"/>
              <a:t>Promenades thérapeutiques ( 17 en 2014), soins de socio 	esthétique ( 25 en 2014), élargissement des horaires de visite </a:t>
            </a:r>
          </a:p>
          <a:p>
            <a:pPr marL="114300" indent="0">
              <a:buNone/>
            </a:pPr>
            <a:r>
              <a:rPr lang="fr-FR" dirty="0"/>
              <a:t>	</a:t>
            </a:r>
            <a:r>
              <a:rPr lang="fr-FR" dirty="0" smtClean="0"/>
              <a:t>(de 3h à 5h /j).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667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fr-FR" dirty="0" smtClean="0"/>
              <a:t>Conclusion 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fr-FR" dirty="0" smtClean="0"/>
              <a:t>Conséquences de la réanimation </a:t>
            </a:r>
          </a:p>
          <a:p>
            <a:r>
              <a:rPr lang="fr-FR" dirty="0" smtClean="0"/>
              <a:t>Nécessité de dépistage </a:t>
            </a:r>
          </a:p>
          <a:p>
            <a:r>
              <a:rPr lang="fr-FR" dirty="0" smtClean="0"/>
              <a:t>Bénéfice patient /famille/soignants</a:t>
            </a:r>
          </a:p>
          <a:p>
            <a:r>
              <a:rPr lang="fr-FR" dirty="0" smtClean="0"/>
              <a:t>Collaboration inter-spécialité </a:t>
            </a:r>
          </a:p>
          <a:p>
            <a:r>
              <a:rPr lang="fr-FR" dirty="0" smtClean="0"/>
              <a:t>Collaboration IDE/médecin </a:t>
            </a:r>
          </a:p>
          <a:p>
            <a:r>
              <a:rPr lang="fr-FR" dirty="0" smtClean="0"/>
              <a:t>Nombreuses complications détectées </a:t>
            </a:r>
          </a:p>
          <a:p>
            <a:r>
              <a:rPr lang="fr-FR" dirty="0" smtClean="0"/>
              <a:t>Amélioration(s) possible(s) dans le service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103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fr-FR" dirty="0" smtClean="0"/>
              <a:t>Contexte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r>
              <a:rPr lang="fr-FR" dirty="0" smtClean="0"/>
              <a:t>Lieu de survie </a:t>
            </a:r>
          </a:p>
          <a:p>
            <a:r>
              <a:rPr lang="fr-FR" dirty="0" smtClean="0"/>
              <a:t>Risque de décès </a:t>
            </a:r>
          </a:p>
          <a:p>
            <a:r>
              <a:rPr lang="fr-FR" dirty="0" smtClean="0"/>
              <a:t>Impact du séjour en réanimation </a:t>
            </a:r>
          </a:p>
          <a:p>
            <a:r>
              <a:rPr lang="fr-FR" dirty="0" smtClean="0"/>
              <a:t>Patient et sa famille </a:t>
            </a:r>
          </a:p>
          <a:p>
            <a:r>
              <a:rPr lang="fr-FR" dirty="0" smtClean="0"/>
              <a:t>Conséquences physiques</a:t>
            </a:r>
          </a:p>
          <a:p>
            <a:r>
              <a:rPr lang="fr-FR" dirty="0" smtClean="0"/>
              <a:t>Conséquences psychologiques </a:t>
            </a:r>
          </a:p>
          <a:p>
            <a:r>
              <a:rPr lang="fr-FR" dirty="0" smtClean="0"/>
              <a:t>Altération de la qualité de vie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938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fr-FR" dirty="0" smtClean="0"/>
              <a:t>Objectifs pour le patient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r>
              <a:rPr lang="fr-FR" dirty="0"/>
              <a:t>- Atténuer le syndrome de stress post traumatique en prenant en </a:t>
            </a:r>
            <a:r>
              <a:rPr lang="fr-FR" dirty="0" smtClean="0"/>
              <a:t>     charge </a:t>
            </a:r>
            <a:r>
              <a:rPr lang="fr-FR" dirty="0"/>
              <a:t>les symptômes psychologiques, physiques et sociaux persistants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r>
              <a:rPr lang="fr-FR" dirty="0" smtClean="0"/>
              <a:t>- Expliquer </a:t>
            </a:r>
            <a:r>
              <a:rPr lang="fr-FR" dirty="0"/>
              <a:t>ou réexpliquer aux patients les soins apportés et les techniques invasives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 smtClean="0"/>
              <a:t>Programmer </a:t>
            </a:r>
            <a:r>
              <a:rPr lang="fr-FR" dirty="0"/>
              <a:t>des examens paracliniques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r>
              <a:rPr lang="fr-FR" dirty="0"/>
              <a:t>- Orienter les patients vers des spécialistes si besoin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759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pour la famille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r>
              <a:rPr lang="fr-FR" dirty="0"/>
              <a:t>-Répondre aux questions des patients et de leurs familles sur le vécu réel et le ressenti du séjour en </a:t>
            </a:r>
            <a:r>
              <a:rPr lang="fr-FR" dirty="0" smtClean="0"/>
              <a:t>réanimation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- Dépister un syndrome de stress post traumatique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580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Pour l’établissement et l’équipe soignante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sz="2000" dirty="0" smtClean="0"/>
              <a:t>Optimiser </a:t>
            </a:r>
            <a:r>
              <a:rPr lang="fr-FR" sz="2000" dirty="0"/>
              <a:t>la qualité des soins et suivi de soins divers (post transfusionnel, BMR….) </a:t>
            </a:r>
          </a:p>
          <a:p>
            <a:pPr marL="0" indent="0">
              <a:buNone/>
            </a:pPr>
            <a:r>
              <a:rPr lang="fr-FR" sz="2000" dirty="0"/>
              <a:t> </a:t>
            </a:r>
          </a:p>
          <a:p>
            <a:pPr marL="0" indent="0">
              <a:buNone/>
            </a:pPr>
            <a:r>
              <a:rPr lang="fr-FR" sz="2000" dirty="0"/>
              <a:t>- Créer un réseau de soins autour de la réanimation</a:t>
            </a:r>
          </a:p>
          <a:p>
            <a:pPr marL="0" indent="0">
              <a:buNone/>
            </a:pPr>
            <a:r>
              <a:rPr lang="fr-FR" sz="2000" dirty="0"/>
              <a:t> </a:t>
            </a:r>
          </a:p>
          <a:p>
            <a:pPr marL="0" indent="0">
              <a:buNone/>
            </a:pPr>
            <a:r>
              <a:rPr lang="fr-FR" sz="2000" dirty="0" smtClean="0"/>
              <a:t>- Contribuer </a:t>
            </a:r>
            <a:r>
              <a:rPr lang="fr-FR" sz="2000" dirty="0"/>
              <a:t>à la continuité des soins et au suivi du patient</a:t>
            </a:r>
          </a:p>
          <a:p>
            <a:pPr marL="0" indent="0">
              <a:buNone/>
            </a:pPr>
            <a:r>
              <a:rPr lang="fr-FR" sz="2000" dirty="0"/>
              <a:t> </a:t>
            </a:r>
          </a:p>
          <a:p>
            <a:pPr marL="0" lvl="0" indent="0">
              <a:buNone/>
            </a:pPr>
            <a:r>
              <a:rPr lang="fr-FR" sz="2000" dirty="0" smtClean="0"/>
              <a:t>- Retours </a:t>
            </a:r>
            <a:r>
              <a:rPr lang="fr-FR" sz="2000" dirty="0"/>
              <a:t>d’expérience et évaluation des pratiques professionnelles</a:t>
            </a:r>
          </a:p>
          <a:p>
            <a:pPr marL="0" indent="0">
              <a:buNone/>
            </a:pPr>
            <a:r>
              <a:rPr lang="fr-FR" sz="2000" dirty="0"/>
              <a:t> </a:t>
            </a:r>
          </a:p>
          <a:p>
            <a:pPr marL="0" lvl="0" indent="0">
              <a:buNone/>
            </a:pPr>
            <a:r>
              <a:rPr lang="fr-FR" sz="2000" dirty="0" smtClean="0"/>
              <a:t>- Mieux </a:t>
            </a:r>
            <a:r>
              <a:rPr lang="fr-FR" sz="2000" dirty="0"/>
              <a:t>comprendre les exigences de la Conférence de consensus </a:t>
            </a:r>
            <a:r>
              <a:rPr lang="fr-FR" sz="2000" i="1" dirty="0"/>
              <a:t>« Mieux vivre en réanimation » </a:t>
            </a:r>
            <a:endParaRPr lang="fr-FR" sz="2000" dirty="0"/>
          </a:p>
          <a:p>
            <a:pPr marL="0" indent="0">
              <a:buNone/>
            </a:pPr>
            <a:r>
              <a:rPr lang="fr-FR" sz="2000" i="1" dirty="0"/>
              <a:t> </a:t>
            </a:r>
            <a:endParaRPr lang="fr-FR" sz="2000" dirty="0"/>
          </a:p>
          <a:p>
            <a:pPr marL="0" lvl="0" indent="0">
              <a:buNone/>
            </a:pPr>
            <a:r>
              <a:rPr lang="fr-FR" sz="2000" dirty="0" smtClean="0"/>
              <a:t>- Optimiser </a:t>
            </a:r>
            <a:r>
              <a:rPr lang="fr-FR" sz="2000" dirty="0"/>
              <a:t>la prise en charge des futurs patients</a:t>
            </a:r>
          </a:p>
          <a:p>
            <a:pPr marL="0" indent="0">
              <a:buNone/>
            </a:pPr>
            <a:r>
              <a:rPr lang="fr-FR" sz="2000" i="1" dirty="0"/>
              <a:t> </a:t>
            </a:r>
            <a:endParaRPr lang="fr-FR" sz="2000" dirty="0"/>
          </a:p>
          <a:p>
            <a:pPr marL="0" lvl="0" indent="0">
              <a:buNone/>
            </a:pPr>
            <a:r>
              <a:rPr lang="fr-FR" sz="2000" dirty="0" smtClean="0"/>
              <a:t>- Motivation </a:t>
            </a:r>
            <a:r>
              <a:rPr lang="fr-FR" sz="2000" dirty="0"/>
              <a:t>des équipes à la vision de la concrétisation du travail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97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Calendrier 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Autofit/>
          </a:bodyPr>
          <a:lstStyle/>
          <a:p>
            <a:pPr lvl="0"/>
            <a:r>
              <a:rPr lang="fr-FR" sz="1400" dirty="0"/>
              <a:t>Rédaction du déroulement de la consultation infirmier/médecin et présentation du projet à l’ensemble </a:t>
            </a:r>
            <a:endParaRPr lang="fr-FR" sz="1400" dirty="0" smtClean="0"/>
          </a:p>
          <a:p>
            <a:pPr marL="114300" lvl="0" indent="0">
              <a:buNone/>
            </a:pPr>
            <a:r>
              <a:rPr lang="fr-FR" sz="1400" dirty="0" smtClean="0"/>
              <a:t>      de </a:t>
            </a:r>
            <a:r>
              <a:rPr lang="fr-FR" sz="1400" dirty="0"/>
              <a:t>l’équipe soignante avec listing des infirmier(e)s volontaires (fait en Janvier 2013</a:t>
            </a:r>
            <a:r>
              <a:rPr lang="fr-FR" sz="1400" dirty="0" smtClean="0"/>
              <a:t>)</a:t>
            </a:r>
          </a:p>
          <a:p>
            <a:pPr lvl="0"/>
            <a:endParaRPr lang="fr-FR" sz="1400" dirty="0"/>
          </a:p>
          <a:p>
            <a:pPr lvl="0"/>
            <a:r>
              <a:rPr lang="fr-FR" sz="1400" dirty="0"/>
              <a:t>Information des différents médecins spécialistes afin de créer un réseau de médecins référents en cas de pathologie physique ou psychologique détectée en consultation post réanimation (fait en Février 2013) </a:t>
            </a:r>
          </a:p>
          <a:p>
            <a:pPr marL="0" indent="0">
              <a:buNone/>
            </a:pPr>
            <a:r>
              <a:rPr lang="fr-FR" sz="1400" dirty="0"/>
              <a:t> </a:t>
            </a:r>
          </a:p>
          <a:p>
            <a:pPr lvl="0"/>
            <a:r>
              <a:rPr lang="fr-FR" sz="1400" dirty="0"/>
              <a:t>Validation en comité médical d’établissement (fait en mai 2013)</a:t>
            </a:r>
          </a:p>
          <a:p>
            <a:pPr marL="0" indent="0">
              <a:buNone/>
            </a:pPr>
            <a:r>
              <a:rPr lang="fr-FR" sz="1400" dirty="0"/>
              <a:t> </a:t>
            </a:r>
          </a:p>
          <a:p>
            <a:pPr lvl="0"/>
            <a:r>
              <a:rPr lang="fr-FR" sz="1400" dirty="0"/>
              <a:t>Validation avec  le cadre responsable des consultations de la plage horaire et de la disponibilité d’un bureau : les vendredis de 14h à 18h hors vacances scolaires (fait en juillet 2013)</a:t>
            </a:r>
          </a:p>
          <a:p>
            <a:pPr marL="0" indent="0">
              <a:buNone/>
            </a:pPr>
            <a:r>
              <a:rPr lang="fr-FR" sz="1400" dirty="0"/>
              <a:t> </a:t>
            </a:r>
          </a:p>
          <a:p>
            <a:pPr lvl="0"/>
            <a:r>
              <a:rPr lang="fr-FR" sz="1400" dirty="0"/>
              <a:t>Création d’une unité fonctionnelle par le Département d’informatique et médical (fait en juillet 2013)</a:t>
            </a:r>
          </a:p>
          <a:p>
            <a:pPr marL="0" indent="0">
              <a:buNone/>
            </a:pPr>
            <a:r>
              <a:rPr lang="fr-FR" sz="1400" dirty="0"/>
              <a:t> </a:t>
            </a:r>
          </a:p>
          <a:p>
            <a:pPr lvl="0"/>
            <a:r>
              <a:rPr lang="fr-FR" sz="1400" dirty="0"/>
              <a:t>Création de l’agenda informatisé de rendez-vous et information aux secrétaires de réanimation (fait en août 2013)</a:t>
            </a:r>
          </a:p>
          <a:p>
            <a:pPr marL="0" indent="0">
              <a:buNone/>
            </a:pPr>
            <a:endParaRPr lang="fr-FR" sz="1400" dirty="0"/>
          </a:p>
          <a:p>
            <a:pPr lvl="0"/>
            <a:r>
              <a:rPr lang="fr-FR" sz="1400" dirty="0"/>
              <a:t>Modification de notre plaquette de service par le service communication du CH (fait en sept 2013</a:t>
            </a:r>
            <a:r>
              <a:rPr lang="fr-FR" sz="1400" dirty="0" smtClean="0"/>
              <a:t>)</a:t>
            </a:r>
          </a:p>
          <a:p>
            <a:pPr marL="0" lvl="0" indent="0">
              <a:buNone/>
            </a:pPr>
            <a:r>
              <a:rPr lang="fr-FR" sz="1400" dirty="0" smtClean="0"/>
              <a:t> </a:t>
            </a:r>
            <a:r>
              <a:rPr lang="fr-FR" sz="1400" dirty="0"/>
              <a:t> </a:t>
            </a:r>
          </a:p>
          <a:p>
            <a:pPr lvl="0"/>
            <a:r>
              <a:rPr lang="fr-FR" sz="1400" dirty="0"/>
              <a:t>Validation des horaires des infirmier(e)s  par la Commission des Horaires (fait fin 2013)</a:t>
            </a:r>
          </a:p>
          <a:p>
            <a:pPr marL="0" indent="0">
              <a:buNone/>
            </a:pPr>
            <a:r>
              <a:rPr lang="fr-FR" sz="1400" dirty="0"/>
              <a:t> </a:t>
            </a:r>
          </a:p>
          <a:p>
            <a:pPr lvl="0"/>
            <a:r>
              <a:rPr lang="fr-FR" sz="1400" dirty="0"/>
              <a:t>Premiers rendez-vous fixés (Février 2014)</a:t>
            </a:r>
          </a:p>
          <a:p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72737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r-FR" dirty="0" smtClean="0"/>
              <a:t>Avant la consultation (CPR)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 </a:t>
            </a:r>
            <a:endParaRPr lang="fr-FR" dirty="0"/>
          </a:p>
          <a:p>
            <a:pPr lvl="0"/>
            <a:r>
              <a:rPr lang="fr-FR" dirty="0"/>
              <a:t>Convocation donnée au patient à la sortie de réanimation </a:t>
            </a:r>
          </a:p>
          <a:p>
            <a:pPr lvl="0"/>
            <a:r>
              <a:rPr lang="fr-FR" dirty="0"/>
              <a:t>Courrier de rappel envoyé aux patients 1 mois avant la consultation avec questionnaires : </a:t>
            </a:r>
          </a:p>
          <a:p>
            <a:endParaRPr lang="fr-FR" dirty="0"/>
          </a:p>
          <a:p>
            <a:pPr marL="0" indent="0">
              <a:buNone/>
            </a:pPr>
            <a:r>
              <a:rPr lang="en-US" dirty="0" smtClean="0"/>
              <a:t>-De </a:t>
            </a:r>
            <a:r>
              <a:rPr lang="en-US" dirty="0" err="1"/>
              <a:t>Qualité</a:t>
            </a:r>
            <a:r>
              <a:rPr lang="en-US" dirty="0"/>
              <a:t> de vie (World Health Quality of life </a:t>
            </a:r>
            <a:r>
              <a:rPr lang="en-US" dirty="0" err="1"/>
              <a:t>Bref</a:t>
            </a:r>
            <a:r>
              <a:rPr lang="en-US" dirty="0"/>
              <a:t> 26 )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-De </a:t>
            </a:r>
            <a:r>
              <a:rPr lang="fr-FR" dirty="0"/>
              <a:t>Stress post traumatique ( Post </a:t>
            </a:r>
            <a:r>
              <a:rPr lang="fr-FR" dirty="0" err="1"/>
              <a:t>traumatic</a:t>
            </a:r>
            <a:r>
              <a:rPr lang="fr-FR" dirty="0"/>
              <a:t> score </a:t>
            </a:r>
            <a:r>
              <a:rPr lang="fr-FR" dirty="0" err="1"/>
              <a:t>scale</a:t>
            </a:r>
            <a:r>
              <a:rPr lang="fr-FR" dirty="0"/>
              <a:t> 10 ) </a:t>
            </a:r>
          </a:p>
          <a:p>
            <a:pPr marL="0" indent="0">
              <a:buNone/>
            </a:pPr>
            <a:r>
              <a:rPr lang="fr-FR" dirty="0" smtClean="0"/>
              <a:t>-D</a:t>
            </a:r>
            <a:r>
              <a:rPr lang="fr-FR" dirty="0"/>
              <a:t>’ Anxiété et dépression ( </a:t>
            </a:r>
            <a:r>
              <a:rPr lang="fr-FR" dirty="0" err="1"/>
              <a:t>Hospital</a:t>
            </a:r>
            <a:r>
              <a:rPr lang="fr-FR" dirty="0"/>
              <a:t> </a:t>
            </a:r>
            <a:r>
              <a:rPr lang="fr-FR" dirty="0" err="1"/>
              <a:t>Anxiety</a:t>
            </a:r>
            <a:r>
              <a:rPr lang="fr-FR" dirty="0"/>
              <a:t> and </a:t>
            </a:r>
            <a:r>
              <a:rPr lang="fr-FR" dirty="0" err="1"/>
              <a:t>Depression</a:t>
            </a:r>
            <a:r>
              <a:rPr lang="fr-FR" dirty="0"/>
              <a:t> </a:t>
            </a:r>
            <a:r>
              <a:rPr lang="fr-FR" dirty="0" err="1"/>
              <a:t>Scale</a:t>
            </a:r>
            <a:r>
              <a:rPr lang="fr-FR" dirty="0"/>
              <a:t>)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235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fr-FR" sz="4200" dirty="0" smtClean="0"/>
              <a:t>Pendant la CPR ( médecin / IDE)</a:t>
            </a:r>
            <a:endParaRPr lang="fr-FR" sz="4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sz="6400" dirty="0">
                <a:cs typeface="Aharoni" panose="02010803020104030203" pitchFamily="2" charset="-79"/>
              </a:rPr>
              <a:t>P</a:t>
            </a:r>
            <a:r>
              <a:rPr lang="fr-FR" sz="6400" dirty="0" smtClean="0">
                <a:cs typeface="Aharoni" panose="02010803020104030203" pitchFamily="2" charset="-79"/>
              </a:rPr>
              <a:t>arcours </a:t>
            </a:r>
            <a:r>
              <a:rPr lang="fr-FR" sz="6400" dirty="0">
                <a:cs typeface="Aharoni" panose="02010803020104030203" pitchFamily="2" charset="-79"/>
              </a:rPr>
              <a:t>depuis la sortie du service et depuis le retour au </a:t>
            </a:r>
            <a:r>
              <a:rPr lang="fr-FR" sz="6400" dirty="0" smtClean="0">
                <a:cs typeface="Aharoni" panose="02010803020104030203" pitchFamily="2" charset="-79"/>
              </a:rPr>
              <a:t>domicile</a:t>
            </a:r>
          </a:p>
          <a:p>
            <a:pPr marL="0" indent="0">
              <a:buNone/>
            </a:pPr>
            <a:endParaRPr lang="fr-FR" sz="6400" dirty="0" smtClean="0">
              <a:cs typeface="Aharoni" panose="02010803020104030203" pitchFamily="2" charset="-79"/>
            </a:endParaRPr>
          </a:p>
          <a:p>
            <a:r>
              <a:rPr lang="fr-FR" sz="6400" dirty="0">
                <a:cs typeface="Aharoni" panose="02010803020104030203" pitchFamily="2" charset="-79"/>
              </a:rPr>
              <a:t>P</a:t>
            </a:r>
            <a:r>
              <a:rPr lang="fr-FR" sz="6400" dirty="0" smtClean="0">
                <a:cs typeface="Aharoni" panose="02010803020104030203" pitchFamily="2" charset="-79"/>
              </a:rPr>
              <a:t>laintes </a:t>
            </a:r>
            <a:r>
              <a:rPr lang="fr-FR" sz="6400" dirty="0">
                <a:cs typeface="Aharoni" panose="02010803020104030203" pitchFamily="2" charset="-79"/>
              </a:rPr>
              <a:t>persistantes </a:t>
            </a:r>
            <a:endParaRPr lang="fr-FR" sz="6400" dirty="0" smtClean="0">
              <a:cs typeface="Aharoni" panose="02010803020104030203" pitchFamily="2" charset="-79"/>
            </a:endParaRPr>
          </a:p>
          <a:p>
            <a:endParaRPr lang="fr-FR" sz="6400" dirty="0">
              <a:cs typeface="Aharoni" panose="02010803020104030203" pitchFamily="2" charset="-79"/>
            </a:endParaRPr>
          </a:p>
          <a:p>
            <a:r>
              <a:rPr lang="fr-FR" sz="6400" dirty="0" smtClean="0">
                <a:cs typeface="Aharoni" panose="02010803020104030203" pitchFamily="2" charset="-79"/>
              </a:rPr>
              <a:t> Récupération  </a:t>
            </a:r>
            <a:r>
              <a:rPr lang="fr-FR" sz="6400" dirty="0">
                <a:cs typeface="Aharoni" panose="02010803020104030203" pitchFamily="2" charset="-79"/>
              </a:rPr>
              <a:t>les questionnaires remplis à domicile sur leurs signes </a:t>
            </a:r>
            <a:r>
              <a:rPr lang="fr-FR" sz="6400" dirty="0" err="1" smtClean="0">
                <a:cs typeface="Aharoni" panose="02010803020104030203" pitchFamily="2" charset="-79"/>
              </a:rPr>
              <a:t>anxio</a:t>
            </a:r>
            <a:r>
              <a:rPr lang="fr-FR" sz="6400" dirty="0" smtClean="0">
                <a:cs typeface="Aharoni" panose="02010803020104030203" pitchFamily="2" charset="-79"/>
              </a:rPr>
              <a:t>-dépressifs </a:t>
            </a:r>
            <a:r>
              <a:rPr lang="fr-FR" sz="6400" dirty="0">
                <a:cs typeface="Aharoni" panose="02010803020104030203" pitchFamily="2" charset="-79"/>
              </a:rPr>
              <a:t>et leur qualité de vie actuelle. </a:t>
            </a:r>
          </a:p>
          <a:p>
            <a:pPr marL="0" indent="0">
              <a:buNone/>
            </a:pPr>
            <a:endParaRPr lang="fr-FR" sz="6400" dirty="0">
              <a:cs typeface="Aharoni" panose="02010803020104030203" pitchFamily="2" charset="-79"/>
            </a:endParaRPr>
          </a:p>
          <a:p>
            <a:r>
              <a:rPr lang="fr-FR" sz="6400" dirty="0">
                <a:cs typeface="Aharoni" panose="02010803020104030203" pitchFamily="2" charset="-79"/>
              </a:rPr>
              <a:t>S</a:t>
            </a:r>
            <a:r>
              <a:rPr lang="fr-FR" sz="6400" dirty="0" smtClean="0">
                <a:cs typeface="Aharoni" panose="02010803020104030203" pitchFamily="2" charset="-79"/>
              </a:rPr>
              <a:t>ouvenirs </a:t>
            </a:r>
            <a:r>
              <a:rPr lang="fr-FR" sz="6400" dirty="0">
                <a:cs typeface="Aharoni" panose="02010803020104030203" pitchFamily="2" charset="-79"/>
              </a:rPr>
              <a:t>du séjour en réanimation (bruit, lumière, douleur, soins divers, techniques invasives) et </a:t>
            </a:r>
            <a:r>
              <a:rPr lang="fr-FR" sz="6400" dirty="0" smtClean="0">
                <a:cs typeface="Aharoni" panose="02010803020104030203" pitchFamily="2" charset="-79"/>
              </a:rPr>
              <a:t>réponse aux </a:t>
            </a:r>
            <a:r>
              <a:rPr lang="fr-FR" sz="6400" dirty="0">
                <a:cs typeface="Aharoni" panose="02010803020104030203" pitchFamily="2" charset="-79"/>
              </a:rPr>
              <a:t>questions du patient et de sa famille.</a:t>
            </a:r>
          </a:p>
          <a:p>
            <a:pPr marL="0" indent="0">
              <a:buNone/>
            </a:pPr>
            <a:endParaRPr lang="fr-FR" sz="6400" dirty="0">
              <a:cs typeface="Aharoni" panose="02010803020104030203" pitchFamily="2" charset="-79"/>
            </a:endParaRPr>
          </a:p>
          <a:p>
            <a:r>
              <a:rPr lang="fr-FR" sz="6400" dirty="0" smtClean="0">
                <a:cs typeface="Aharoni" panose="02010803020104030203" pitchFamily="2" charset="-79"/>
              </a:rPr>
              <a:t>Examen du patient</a:t>
            </a:r>
          </a:p>
          <a:p>
            <a:pPr marL="0" indent="0">
              <a:buNone/>
            </a:pPr>
            <a:endParaRPr lang="fr-FR" sz="6400" dirty="0" smtClean="0">
              <a:cs typeface="Aharoni" panose="02010803020104030203" pitchFamily="2" charset="-79"/>
            </a:endParaRPr>
          </a:p>
          <a:p>
            <a:r>
              <a:rPr lang="fr-FR" sz="6400" dirty="0" smtClean="0">
                <a:cs typeface="Aharoni" panose="02010803020104030203" pitchFamily="2" charset="-79"/>
              </a:rPr>
              <a:t>Prescription d’examens complémentaires, si besoin</a:t>
            </a:r>
          </a:p>
          <a:p>
            <a:endParaRPr lang="fr-FR" sz="6400" dirty="0">
              <a:cs typeface="Aharoni" panose="02010803020104030203" pitchFamily="2" charset="-79"/>
            </a:endParaRPr>
          </a:p>
          <a:p>
            <a:r>
              <a:rPr lang="fr-FR" sz="6400" dirty="0" smtClean="0">
                <a:cs typeface="Aharoni" panose="02010803020104030203" pitchFamily="2" charset="-79"/>
              </a:rPr>
              <a:t>Orientation  vers </a:t>
            </a:r>
            <a:r>
              <a:rPr lang="fr-FR" sz="6400" dirty="0">
                <a:cs typeface="Aharoni" panose="02010803020104030203" pitchFamily="2" charset="-79"/>
              </a:rPr>
              <a:t>un médecin spécialiste en cas de particularité</a:t>
            </a:r>
            <a:r>
              <a:rPr lang="fr-FR" sz="6400" dirty="0" smtClean="0">
                <a:cs typeface="Aharoni" panose="02010803020104030203" pitchFamily="2" charset="-79"/>
              </a:rPr>
              <a:t>.</a:t>
            </a:r>
          </a:p>
          <a:p>
            <a:pPr marL="0" indent="0">
              <a:buNone/>
            </a:pPr>
            <a:endParaRPr lang="fr-FR" sz="6400" dirty="0">
              <a:cs typeface="Aharoni" panose="02010803020104030203" pitchFamily="2" charset="-79"/>
            </a:endParaRPr>
          </a:p>
          <a:p>
            <a:r>
              <a:rPr lang="fr-FR" sz="6400" dirty="0" smtClean="0">
                <a:cs typeface="Aharoni" panose="02010803020104030203" pitchFamily="2" charset="-79"/>
              </a:rPr>
              <a:t>Programmation d’une nouvelle </a:t>
            </a:r>
            <a:r>
              <a:rPr lang="fr-FR" sz="6400" dirty="0">
                <a:cs typeface="Aharoni" panose="02010803020104030203" pitchFamily="2" charset="-79"/>
              </a:rPr>
              <a:t>consultation post </a:t>
            </a:r>
            <a:r>
              <a:rPr lang="fr-FR" sz="6400" dirty="0" smtClean="0">
                <a:cs typeface="Aharoni" panose="02010803020104030203" pitchFamily="2" charset="-79"/>
              </a:rPr>
              <a:t>réanimation, si </a:t>
            </a:r>
            <a:r>
              <a:rPr lang="fr-FR" sz="6400" dirty="0">
                <a:cs typeface="Aharoni" panose="02010803020104030203" pitchFamily="2" charset="-79"/>
              </a:rPr>
              <a:t>nécessaire.</a:t>
            </a:r>
          </a:p>
          <a:p>
            <a:pPr marL="0" indent="0">
              <a:buNone/>
            </a:pPr>
            <a:r>
              <a:rPr lang="fr-FR" sz="6400" dirty="0">
                <a:cs typeface="Aharoni" panose="02010803020104030203" pitchFamily="2" charset="-79"/>
              </a:rPr>
              <a:t> </a:t>
            </a:r>
          </a:p>
          <a:p>
            <a:r>
              <a:rPr lang="fr-FR" sz="6400" dirty="0" smtClean="0">
                <a:cs typeface="Aharoni" panose="02010803020104030203" pitchFamily="2" charset="-79"/>
              </a:rPr>
              <a:t> Courrier </a:t>
            </a:r>
            <a:r>
              <a:rPr lang="fr-FR" sz="6400" dirty="0">
                <a:cs typeface="Aharoni" panose="02010803020104030203" pitchFamily="2" charset="-79"/>
              </a:rPr>
              <a:t>de consultation </a:t>
            </a:r>
            <a:r>
              <a:rPr lang="fr-FR" sz="6400" dirty="0" smtClean="0">
                <a:cs typeface="Aharoni" panose="02010803020104030203" pitchFamily="2" charset="-79"/>
              </a:rPr>
              <a:t> </a:t>
            </a:r>
            <a:r>
              <a:rPr lang="fr-FR" sz="6400" dirty="0">
                <a:cs typeface="Aharoni" panose="02010803020104030203" pitchFamily="2" charset="-79"/>
              </a:rPr>
              <a:t>envoyé au(x) médecin(s) traitant(s)et au(x) spécialiste(s) prenant </a:t>
            </a:r>
            <a:endParaRPr lang="fr-FR" sz="6400" dirty="0" smtClean="0">
              <a:cs typeface="Aharoni" panose="02010803020104030203" pitchFamily="2" charset="-79"/>
            </a:endParaRPr>
          </a:p>
          <a:p>
            <a:pPr marL="114300" indent="0">
              <a:buNone/>
            </a:pPr>
            <a:r>
              <a:rPr lang="fr-FR" sz="6400" dirty="0" smtClean="0">
                <a:cs typeface="Aharoni" panose="02010803020104030203" pitchFamily="2" charset="-79"/>
              </a:rPr>
              <a:t>      en </a:t>
            </a:r>
            <a:r>
              <a:rPr lang="fr-FR" sz="6400" dirty="0">
                <a:cs typeface="Aharoni" panose="02010803020104030203" pitchFamily="2" charset="-79"/>
              </a:rPr>
              <a:t>charge une complication physique ou psychologique détectée en </a:t>
            </a:r>
            <a:r>
              <a:rPr lang="fr-FR" sz="6400" dirty="0" smtClean="0">
                <a:cs typeface="Aharoni" panose="02010803020104030203" pitchFamily="2" charset="-79"/>
              </a:rPr>
              <a:t>consultation</a:t>
            </a:r>
            <a:endParaRPr lang="fr-FR" sz="6400" dirty="0">
              <a:cs typeface="Aharoni" panose="02010803020104030203" pitchFamily="2" charset="-79"/>
            </a:endParaRPr>
          </a:p>
          <a:p>
            <a:endParaRPr lang="fr-FR" sz="6400" dirty="0">
              <a:cs typeface="Aharoni" panose="02010803020104030203" pitchFamily="2" charset="-79"/>
            </a:endParaRPr>
          </a:p>
          <a:p>
            <a:r>
              <a:rPr lang="fr-FR" sz="6400" dirty="0" smtClean="0"/>
              <a:t>Débriefings avec les équipes </a:t>
            </a:r>
            <a:endParaRPr lang="fr-FR" sz="6400" dirty="0"/>
          </a:p>
        </p:txBody>
      </p:sp>
    </p:spTree>
    <p:extLst>
      <p:ext uri="{BB962C8B-B14F-4D97-AF65-F5344CB8AC3E}">
        <p14:creationId xmlns:p14="http://schemas.microsoft.com/office/powerpoint/2010/main" val="231873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fr-FR" dirty="0" smtClean="0"/>
              <a:t>Evaluation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fr-FR" dirty="0" smtClean="0"/>
          </a:p>
          <a:p>
            <a:pPr lvl="0"/>
            <a:r>
              <a:rPr lang="fr-FR" dirty="0" smtClean="0"/>
              <a:t>De </a:t>
            </a:r>
            <a:r>
              <a:rPr lang="fr-FR" dirty="0"/>
              <a:t>février 2014 à décembre 2014 : 46 consultations </a:t>
            </a:r>
          </a:p>
          <a:p>
            <a:pPr marL="0" indent="0">
              <a:buNone/>
            </a:pPr>
            <a:endParaRPr lang="fr-FR" dirty="0"/>
          </a:p>
          <a:p>
            <a:pPr lvl="0"/>
            <a:r>
              <a:rPr lang="fr-FR" dirty="0"/>
              <a:t>Pour l’année 2015 : 41 consultations sur 53 patients convoqués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878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Contiguïté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81</TotalTime>
  <Words>360</Words>
  <Application>Microsoft Office PowerPoint</Application>
  <PresentationFormat>Affichage à l'écran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Contiguïté</vt:lpstr>
      <vt:lpstr>TROPHEES DE LA QUALITE ET DE LA SECURITE DES SOINS</vt:lpstr>
      <vt:lpstr>Contexte </vt:lpstr>
      <vt:lpstr>Objectifs pour le patient   </vt:lpstr>
      <vt:lpstr>Objectifs pour la famille </vt:lpstr>
      <vt:lpstr>Pour l’établissement et l’équipe soignante </vt:lpstr>
      <vt:lpstr> Calendrier  </vt:lpstr>
      <vt:lpstr>Avant la consultation (CPR)</vt:lpstr>
      <vt:lpstr>Pendant la CPR ( médecin / IDE)</vt:lpstr>
      <vt:lpstr>Evaluation </vt:lpstr>
      <vt:lpstr>  Complications détectées </vt:lpstr>
      <vt:lpstr>Axes d’amélioration mis en place lors des débriffings</vt:lpstr>
      <vt:lpstr>Conclusion </vt:lpstr>
    </vt:vector>
  </TitlesOfParts>
  <Company>Centre Hospitalier de Douai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TROPHEES DE LA QUALITE ET DE LA SECURITE DES SOINS</dc:title>
  <dc:creator>Kowalski Benjamin ORD04712</dc:creator>
  <cp:lastModifiedBy>Klusek Elisa ORD04804</cp:lastModifiedBy>
  <cp:revision>12</cp:revision>
  <cp:lastPrinted>2016-05-18T10:11:52Z</cp:lastPrinted>
  <dcterms:created xsi:type="dcterms:W3CDTF">2016-05-09T19:46:28Z</dcterms:created>
  <dcterms:modified xsi:type="dcterms:W3CDTF">2016-05-18T10:48:35Z</dcterms:modified>
</cp:coreProperties>
</file>