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300" r:id="rId2"/>
    <p:sldId id="319" r:id="rId3"/>
    <p:sldId id="315" r:id="rId4"/>
    <p:sldId id="318" r:id="rId5"/>
    <p:sldId id="321" r:id="rId6"/>
    <p:sldId id="322" r:id="rId7"/>
    <p:sldId id="311" r:id="rId8"/>
    <p:sldId id="303" r:id="rId9"/>
    <p:sldId id="312" r:id="rId10"/>
  </p:sldIdLst>
  <p:sldSz cx="9144000" cy="6858000" type="screen4x3"/>
  <p:notesSz cx="6797675" cy="9926638"/>
  <p:defaultTextStyle>
    <a:defPPr>
      <a:defRPr lang="fr-FR"/>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297" autoAdjust="0"/>
  </p:normalViewPr>
  <p:slideViewPr>
    <p:cSldViewPr>
      <p:cViewPr varScale="1">
        <p:scale>
          <a:sx n="125" d="100"/>
          <a:sy n="125" d="100"/>
        </p:scale>
        <p:origin x="1194" y="102"/>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_rels/data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image" Target="../media/image11.jpeg"/></Relationships>
</file>

<file path=ppt/diagrams/_rels/drawing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image" Target="../media/image11.jpeg"/></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389E41-B40E-4D08-8F84-9AEB001A612C}" type="doc">
      <dgm:prSet loTypeId="urn:microsoft.com/office/officeart/2005/8/layout/vList3" loCatId="list" qsTypeId="urn:microsoft.com/office/officeart/2005/8/quickstyle/3d6" qsCatId="3D" csTypeId="urn:microsoft.com/office/officeart/2005/8/colors/accent1_3" csCatId="accent1" phldr="1"/>
      <dgm:spPr/>
      <dgm:t>
        <a:bodyPr/>
        <a:lstStyle/>
        <a:p>
          <a:endParaRPr lang="fr-FR"/>
        </a:p>
      </dgm:t>
    </dgm:pt>
    <dgm:pt modelId="{950B921E-E3EC-42C5-8D48-8FD80FA019CD}">
      <dgm:prSet phldrT="[Texte]"/>
      <dgm:spPr/>
      <dgm:t>
        <a:bodyPr/>
        <a:lstStyle/>
        <a:p>
          <a:r>
            <a:rPr lang="fr-FR" altLang="fr-FR" dirty="0" smtClean="0">
              <a:latin typeface="+mn-lt"/>
              <a:cs typeface="Arial" charset="0"/>
            </a:rPr>
            <a:t>Toute l’information est disponible au format numérique,</a:t>
          </a:r>
          <a:endParaRPr lang="fr-FR" dirty="0"/>
        </a:p>
      </dgm:t>
    </dgm:pt>
    <dgm:pt modelId="{1D5441DF-E517-4A02-B38A-47943C8EF183}" type="parTrans" cxnId="{F11B0715-F7FB-454C-9B94-B676017DEAC4}">
      <dgm:prSet/>
      <dgm:spPr/>
      <dgm:t>
        <a:bodyPr/>
        <a:lstStyle/>
        <a:p>
          <a:endParaRPr lang="fr-FR"/>
        </a:p>
      </dgm:t>
    </dgm:pt>
    <dgm:pt modelId="{289699C0-6A01-42C4-B016-F6CC056F9CFC}" type="sibTrans" cxnId="{F11B0715-F7FB-454C-9B94-B676017DEAC4}">
      <dgm:prSet/>
      <dgm:spPr/>
      <dgm:t>
        <a:bodyPr/>
        <a:lstStyle/>
        <a:p>
          <a:endParaRPr lang="fr-FR"/>
        </a:p>
      </dgm:t>
    </dgm:pt>
    <dgm:pt modelId="{42EDD842-0B23-45EB-8900-2D835D56CF40}">
      <dgm:prSet phldrT="[Texte]"/>
      <dgm:spPr/>
      <dgm:t>
        <a:bodyPr/>
        <a:lstStyle/>
        <a:p>
          <a:r>
            <a:rPr lang="fr-FR" altLang="fr-FR" dirty="0" smtClean="0">
              <a:latin typeface="+mn-lt"/>
              <a:cs typeface="Arial" charset="0"/>
            </a:rPr>
            <a:t>La reconnaissance vocale permet de capturer de l’information en temps réel dans le DPI,</a:t>
          </a:r>
          <a:endParaRPr lang="fr-FR" dirty="0"/>
        </a:p>
      </dgm:t>
    </dgm:pt>
    <dgm:pt modelId="{1D3A9ADE-B3E5-4206-93AF-477D1B6E094B}" type="parTrans" cxnId="{6DF58EF2-F533-444C-ABF8-AC6A677F5729}">
      <dgm:prSet/>
      <dgm:spPr/>
      <dgm:t>
        <a:bodyPr/>
        <a:lstStyle/>
        <a:p>
          <a:endParaRPr lang="fr-FR"/>
        </a:p>
      </dgm:t>
    </dgm:pt>
    <dgm:pt modelId="{F646C85F-4988-4050-BB50-3664A9D79140}" type="sibTrans" cxnId="{6DF58EF2-F533-444C-ABF8-AC6A677F5729}">
      <dgm:prSet/>
      <dgm:spPr/>
      <dgm:t>
        <a:bodyPr/>
        <a:lstStyle/>
        <a:p>
          <a:endParaRPr lang="fr-FR"/>
        </a:p>
      </dgm:t>
    </dgm:pt>
    <dgm:pt modelId="{5A47AAC1-9AE0-434D-AB5C-6F6F92B8B08A}">
      <dgm:prSet phldrT="[Texte]"/>
      <dgm:spPr/>
      <dgm:t>
        <a:bodyPr/>
        <a:lstStyle/>
        <a:p>
          <a:r>
            <a:rPr lang="fr-FR" altLang="fr-FR" dirty="0" smtClean="0">
              <a:latin typeface="+mn-lt"/>
              <a:cs typeface="Arial" charset="0"/>
            </a:rPr>
            <a:t>Le DPI est adapté à chaque spécialité et dans tous les contextes (consultation, bloc, staff…),</a:t>
          </a:r>
          <a:endParaRPr lang="fr-FR" dirty="0"/>
        </a:p>
      </dgm:t>
    </dgm:pt>
    <dgm:pt modelId="{C0E70A99-A14B-4D69-B9D0-9920508CB29C}" type="parTrans" cxnId="{CE37F8BD-ED23-4454-A9FB-9A58A66FF2EC}">
      <dgm:prSet/>
      <dgm:spPr/>
      <dgm:t>
        <a:bodyPr/>
        <a:lstStyle/>
        <a:p>
          <a:endParaRPr lang="fr-FR"/>
        </a:p>
      </dgm:t>
    </dgm:pt>
    <dgm:pt modelId="{C92E6982-3B69-460E-9AB1-AB34EF3CA5D4}" type="sibTrans" cxnId="{CE37F8BD-ED23-4454-A9FB-9A58A66FF2EC}">
      <dgm:prSet/>
      <dgm:spPr/>
      <dgm:t>
        <a:bodyPr/>
        <a:lstStyle/>
        <a:p>
          <a:endParaRPr lang="fr-FR"/>
        </a:p>
      </dgm:t>
    </dgm:pt>
    <dgm:pt modelId="{BB400BED-C59D-4F66-BE66-D31C2E2AC14E}">
      <dgm:prSet phldrT="[Texte]"/>
      <dgm:spPr/>
      <dgm:t>
        <a:bodyPr/>
        <a:lstStyle/>
        <a:p>
          <a:r>
            <a:rPr lang="fr-FR" altLang="fr-FR" dirty="0" smtClean="0">
              <a:latin typeface="+mn-lt"/>
              <a:cs typeface="Arial" charset="0"/>
            </a:rPr>
            <a:t>La production de documents médicaux est automatisée (DxCare + </a:t>
          </a:r>
          <a:r>
            <a:rPr lang="fr-FR" altLang="fr-FR" dirty="0" err="1" smtClean="0">
              <a:latin typeface="+mn-lt"/>
              <a:cs typeface="Arial" charset="0"/>
            </a:rPr>
            <a:t>Reco</a:t>
          </a:r>
          <a:r>
            <a:rPr lang="fr-FR" altLang="fr-FR" dirty="0" smtClean="0">
              <a:latin typeface="+mn-lt"/>
              <a:cs typeface="Arial" charset="0"/>
            </a:rPr>
            <a:t> vocale),</a:t>
          </a:r>
          <a:endParaRPr lang="fr-FR" dirty="0"/>
        </a:p>
      </dgm:t>
    </dgm:pt>
    <dgm:pt modelId="{298D13E4-3F1A-42E5-B8BC-A6ADC70D0463}" type="parTrans" cxnId="{45417CA3-133F-481D-B2ED-0D3538E305E4}">
      <dgm:prSet/>
      <dgm:spPr/>
      <dgm:t>
        <a:bodyPr/>
        <a:lstStyle/>
        <a:p>
          <a:endParaRPr lang="fr-FR"/>
        </a:p>
      </dgm:t>
    </dgm:pt>
    <dgm:pt modelId="{54AA2CD7-A004-48FE-9867-58B672B94D00}" type="sibTrans" cxnId="{45417CA3-133F-481D-B2ED-0D3538E305E4}">
      <dgm:prSet/>
      <dgm:spPr/>
      <dgm:t>
        <a:bodyPr/>
        <a:lstStyle/>
        <a:p>
          <a:endParaRPr lang="fr-FR"/>
        </a:p>
      </dgm:t>
    </dgm:pt>
    <dgm:pt modelId="{4514B2E9-B9A2-44E4-B89F-2EA4F844B2CD}">
      <dgm:prSet phldrT="[Texte]"/>
      <dgm:spPr/>
      <dgm:t>
        <a:bodyPr/>
        <a:lstStyle/>
        <a:p>
          <a:r>
            <a:rPr lang="fr-FR" altLang="fr-FR" dirty="0" smtClean="0">
              <a:latin typeface="+mn-lt"/>
              <a:cs typeface="Arial" charset="0"/>
            </a:rPr>
            <a:t>Les courriers sont envoyés en temps réel par messagerie sécurisée, sans intermédiaire,</a:t>
          </a:r>
          <a:endParaRPr lang="fr-FR" dirty="0"/>
        </a:p>
      </dgm:t>
    </dgm:pt>
    <dgm:pt modelId="{F752D071-1B70-452B-861B-8764A0182435}" type="parTrans" cxnId="{19B114FC-F331-4C73-988A-E5300D5FEB83}">
      <dgm:prSet/>
      <dgm:spPr/>
      <dgm:t>
        <a:bodyPr/>
        <a:lstStyle/>
        <a:p>
          <a:endParaRPr lang="fr-FR"/>
        </a:p>
      </dgm:t>
    </dgm:pt>
    <dgm:pt modelId="{EB9BFFDF-36FB-4D10-B9B3-44E5C68A7E84}" type="sibTrans" cxnId="{19B114FC-F331-4C73-988A-E5300D5FEB83}">
      <dgm:prSet/>
      <dgm:spPr/>
      <dgm:t>
        <a:bodyPr/>
        <a:lstStyle/>
        <a:p>
          <a:endParaRPr lang="fr-FR"/>
        </a:p>
      </dgm:t>
    </dgm:pt>
    <dgm:pt modelId="{6E7ED2C6-360F-4A1F-BB5F-527E8E90252C}">
      <dgm:prSet/>
      <dgm:spPr/>
      <dgm:t>
        <a:bodyPr/>
        <a:lstStyle/>
        <a:p>
          <a:r>
            <a:rPr lang="fr-FR" altLang="fr-FR" dirty="0" smtClean="0">
              <a:latin typeface="+mn-lt"/>
              <a:cs typeface="Arial" charset="0"/>
            </a:rPr>
            <a:t>Le patient sort de l’hôpital avec son courrier à la main.</a:t>
          </a:r>
        </a:p>
      </dgm:t>
    </dgm:pt>
    <dgm:pt modelId="{16653722-8622-4109-B831-70D6B965F95B}" type="parTrans" cxnId="{09CEE9BA-08A5-40BF-9C9A-8548F285850C}">
      <dgm:prSet/>
      <dgm:spPr/>
      <dgm:t>
        <a:bodyPr/>
        <a:lstStyle/>
        <a:p>
          <a:endParaRPr lang="fr-FR"/>
        </a:p>
      </dgm:t>
    </dgm:pt>
    <dgm:pt modelId="{EB42C1DA-6373-4616-8247-18CA83FD8235}" type="sibTrans" cxnId="{09CEE9BA-08A5-40BF-9C9A-8548F285850C}">
      <dgm:prSet/>
      <dgm:spPr/>
      <dgm:t>
        <a:bodyPr/>
        <a:lstStyle/>
        <a:p>
          <a:endParaRPr lang="fr-FR"/>
        </a:p>
      </dgm:t>
    </dgm:pt>
    <dgm:pt modelId="{A80E9ACC-3CFF-4C34-A7BB-E5DAEB20AB20}" type="pres">
      <dgm:prSet presAssocID="{4E389E41-B40E-4D08-8F84-9AEB001A612C}" presName="linearFlow" presStyleCnt="0">
        <dgm:presLayoutVars>
          <dgm:dir/>
          <dgm:resizeHandles val="exact"/>
        </dgm:presLayoutVars>
      </dgm:prSet>
      <dgm:spPr/>
      <dgm:t>
        <a:bodyPr/>
        <a:lstStyle/>
        <a:p>
          <a:endParaRPr lang="fr-FR"/>
        </a:p>
      </dgm:t>
    </dgm:pt>
    <dgm:pt modelId="{8FF440F2-0B98-4C1B-9309-23B64F8EBE95}" type="pres">
      <dgm:prSet presAssocID="{950B921E-E3EC-42C5-8D48-8FD80FA019CD}" presName="composite" presStyleCnt="0"/>
      <dgm:spPr/>
    </dgm:pt>
    <dgm:pt modelId="{A7BDE485-106C-480E-87F3-84C792BFCB43}" type="pres">
      <dgm:prSet presAssocID="{950B921E-E3EC-42C5-8D48-8FD80FA019CD}" presName="imgShp" presStyleLbl="fgImgPlace1" presStyleIdx="0" presStyleCnt="6"/>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25000" r="-25000"/>
          </a:stretch>
        </a:blipFill>
      </dgm:spPr>
      <dgm:t>
        <a:bodyPr/>
        <a:lstStyle/>
        <a:p>
          <a:endParaRPr lang="fr-FR"/>
        </a:p>
      </dgm:t>
    </dgm:pt>
    <dgm:pt modelId="{88AC4A75-4D23-42F8-929C-E6E01C047C8C}" type="pres">
      <dgm:prSet presAssocID="{950B921E-E3EC-42C5-8D48-8FD80FA019CD}" presName="txShp" presStyleLbl="node1" presStyleIdx="0" presStyleCnt="6">
        <dgm:presLayoutVars>
          <dgm:bulletEnabled val="1"/>
        </dgm:presLayoutVars>
      </dgm:prSet>
      <dgm:spPr/>
      <dgm:t>
        <a:bodyPr/>
        <a:lstStyle/>
        <a:p>
          <a:endParaRPr lang="fr-FR"/>
        </a:p>
      </dgm:t>
    </dgm:pt>
    <dgm:pt modelId="{F15EF126-E4E6-40B9-A78C-51010CE15D4D}" type="pres">
      <dgm:prSet presAssocID="{289699C0-6A01-42C4-B016-F6CC056F9CFC}" presName="spacing" presStyleCnt="0"/>
      <dgm:spPr/>
    </dgm:pt>
    <dgm:pt modelId="{8E1216DD-8DB6-4611-9C37-A372938A6B4E}" type="pres">
      <dgm:prSet presAssocID="{42EDD842-0B23-45EB-8900-2D835D56CF40}" presName="composite" presStyleCnt="0"/>
      <dgm:spPr/>
    </dgm:pt>
    <dgm:pt modelId="{32989316-FAAB-483A-B0F4-CB93E2373FF4}" type="pres">
      <dgm:prSet presAssocID="{42EDD842-0B23-45EB-8900-2D835D56CF40}" presName="imgShp" presStyleLbl="fgImgPlace1" presStyleIdx="1" presStyleCnt="6"/>
      <dgm:spPr>
        <a:blipFill rotWithShape="1">
          <a:blip xmlns:r="http://schemas.openxmlformats.org/officeDocument/2006/relationships" r:embed="rId2"/>
          <a:stretch>
            <a:fillRect/>
          </a:stretch>
        </a:blipFill>
      </dgm:spPr>
    </dgm:pt>
    <dgm:pt modelId="{8CC1FF0C-E4A2-4B61-914E-C1C36B5A188B}" type="pres">
      <dgm:prSet presAssocID="{42EDD842-0B23-45EB-8900-2D835D56CF40}" presName="txShp" presStyleLbl="node1" presStyleIdx="1" presStyleCnt="6">
        <dgm:presLayoutVars>
          <dgm:bulletEnabled val="1"/>
        </dgm:presLayoutVars>
      </dgm:prSet>
      <dgm:spPr/>
      <dgm:t>
        <a:bodyPr/>
        <a:lstStyle/>
        <a:p>
          <a:endParaRPr lang="fr-FR"/>
        </a:p>
      </dgm:t>
    </dgm:pt>
    <dgm:pt modelId="{C7F5CD20-F5BB-4EF3-81A3-500A52D4E369}" type="pres">
      <dgm:prSet presAssocID="{F646C85F-4988-4050-BB50-3664A9D79140}" presName="spacing" presStyleCnt="0"/>
      <dgm:spPr/>
    </dgm:pt>
    <dgm:pt modelId="{389C42A5-96E2-456B-B69C-DA7C05B666E6}" type="pres">
      <dgm:prSet presAssocID="{5A47AAC1-9AE0-434D-AB5C-6F6F92B8B08A}" presName="composite" presStyleCnt="0"/>
      <dgm:spPr/>
    </dgm:pt>
    <dgm:pt modelId="{AEA4FB35-7AA0-4DD6-AC4B-498D6E84DDD3}" type="pres">
      <dgm:prSet presAssocID="{5A47AAC1-9AE0-434D-AB5C-6F6F92B8B08A}" presName="imgShp" presStyleLbl="fgImgPlace1" presStyleIdx="2" presStyleCnt="6"/>
      <dgm:spPr>
        <a:blipFill rotWithShape="1">
          <a:blip xmlns:r="http://schemas.openxmlformats.org/officeDocument/2006/relationships" r:embed="rId2"/>
          <a:stretch>
            <a:fillRect/>
          </a:stretch>
        </a:blipFill>
      </dgm:spPr>
    </dgm:pt>
    <dgm:pt modelId="{82558325-A1F0-426D-8AE3-89D52A596FF4}" type="pres">
      <dgm:prSet presAssocID="{5A47AAC1-9AE0-434D-AB5C-6F6F92B8B08A}" presName="txShp" presStyleLbl="node1" presStyleIdx="2" presStyleCnt="6">
        <dgm:presLayoutVars>
          <dgm:bulletEnabled val="1"/>
        </dgm:presLayoutVars>
      </dgm:prSet>
      <dgm:spPr/>
      <dgm:t>
        <a:bodyPr/>
        <a:lstStyle/>
        <a:p>
          <a:endParaRPr lang="fr-FR"/>
        </a:p>
      </dgm:t>
    </dgm:pt>
    <dgm:pt modelId="{8EC530CA-200A-44A6-B2FD-09744302707E}" type="pres">
      <dgm:prSet presAssocID="{C92E6982-3B69-460E-9AB1-AB34EF3CA5D4}" presName="spacing" presStyleCnt="0"/>
      <dgm:spPr/>
    </dgm:pt>
    <dgm:pt modelId="{F77DF852-14EA-4C01-BCAD-11E5BD0A021E}" type="pres">
      <dgm:prSet presAssocID="{BB400BED-C59D-4F66-BE66-D31C2E2AC14E}" presName="composite" presStyleCnt="0"/>
      <dgm:spPr/>
    </dgm:pt>
    <dgm:pt modelId="{86121B9E-F6A2-4497-8DA6-63D0551FF92E}" type="pres">
      <dgm:prSet presAssocID="{BB400BED-C59D-4F66-BE66-D31C2E2AC14E}" presName="imgShp" presStyleLbl="fgImgPlace1" presStyleIdx="3" presStyleCnt="6"/>
      <dgm:spPr>
        <a:blipFill rotWithShape="1">
          <a:blip xmlns:r="http://schemas.openxmlformats.org/officeDocument/2006/relationships" r:embed="rId2"/>
          <a:stretch>
            <a:fillRect/>
          </a:stretch>
        </a:blipFill>
      </dgm:spPr>
    </dgm:pt>
    <dgm:pt modelId="{51E5D80C-3900-4BC9-9F13-D80FC79135A8}" type="pres">
      <dgm:prSet presAssocID="{BB400BED-C59D-4F66-BE66-D31C2E2AC14E}" presName="txShp" presStyleLbl="node1" presStyleIdx="3" presStyleCnt="6">
        <dgm:presLayoutVars>
          <dgm:bulletEnabled val="1"/>
        </dgm:presLayoutVars>
      </dgm:prSet>
      <dgm:spPr/>
      <dgm:t>
        <a:bodyPr/>
        <a:lstStyle/>
        <a:p>
          <a:endParaRPr lang="fr-FR"/>
        </a:p>
      </dgm:t>
    </dgm:pt>
    <dgm:pt modelId="{51CE50A3-48D4-4713-8AAA-0454CE23F6A3}" type="pres">
      <dgm:prSet presAssocID="{54AA2CD7-A004-48FE-9867-58B672B94D00}" presName="spacing" presStyleCnt="0"/>
      <dgm:spPr/>
    </dgm:pt>
    <dgm:pt modelId="{19D8FB25-132C-4179-AEE2-36ECED4CBC52}" type="pres">
      <dgm:prSet presAssocID="{4514B2E9-B9A2-44E4-B89F-2EA4F844B2CD}" presName="composite" presStyleCnt="0"/>
      <dgm:spPr/>
    </dgm:pt>
    <dgm:pt modelId="{6801E96B-AB91-4E02-8C83-902A212A8F1A}" type="pres">
      <dgm:prSet presAssocID="{4514B2E9-B9A2-44E4-B89F-2EA4F844B2CD}" presName="imgShp" presStyleLbl="fgImgPlace1" presStyleIdx="4" presStyleCnt="6"/>
      <dgm:spPr>
        <a:blipFill rotWithShape="1">
          <a:blip xmlns:r="http://schemas.openxmlformats.org/officeDocument/2006/relationships" r:embed="rId2"/>
          <a:stretch>
            <a:fillRect/>
          </a:stretch>
        </a:blipFill>
      </dgm:spPr>
    </dgm:pt>
    <dgm:pt modelId="{116CE449-885B-449D-8D32-7FEB568A719B}" type="pres">
      <dgm:prSet presAssocID="{4514B2E9-B9A2-44E4-B89F-2EA4F844B2CD}" presName="txShp" presStyleLbl="node1" presStyleIdx="4" presStyleCnt="6">
        <dgm:presLayoutVars>
          <dgm:bulletEnabled val="1"/>
        </dgm:presLayoutVars>
      </dgm:prSet>
      <dgm:spPr/>
      <dgm:t>
        <a:bodyPr/>
        <a:lstStyle/>
        <a:p>
          <a:endParaRPr lang="fr-FR"/>
        </a:p>
      </dgm:t>
    </dgm:pt>
    <dgm:pt modelId="{883BD6A2-141D-4771-A836-80AB338F37EB}" type="pres">
      <dgm:prSet presAssocID="{EB9BFFDF-36FB-4D10-B9B3-44E5C68A7E84}" presName="spacing" presStyleCnt="0"/>
      <dgm:spPr/>
    </dgm:pt>
    <dgm:pt modelId="{24D4D6F2-6C7F-4581-AFFB-AA943B3195D9}" type="pres">
      <dgm:prSet presAssocID="{6E7ED2C6-360F-4A1F-BB5F-527E8E90252C}" presName="composite" presStyleCnt="0"/>
      <dgm:spPr/>
    </dgm:pt>
    <dgm:pt modelId="{E02AD221-2E74-4712-A104-3E1BF28BCC92}" type="pres">
      <dgm:prSet presAssocID="{6E7ED2C6-360F-4A1F-BB5F-527E8E90252C}" presName="imgShp" presStyleLbl="fgImgPlace1" presStyleIdx="5" presStyleCnt="6"/>
      <dgm:spPr>
        <a:blipFill rotWithShape="1">
          <a:blip xmlns:r="http://schemas.openxmlformats.org/officeDocument/2006/relationships" r:embed="rId2"/>
          <a:stretch>
            <a:fillRect/>
          </a:stretch>
        </a:blipFill>
      </dgm:spPr>
    </dgm:pt>
    <dgm:pt modelId="{1CD41B6A-B3AD-4F4C-80A6-9F7DD1E57F39}" type="pres">
      <dgm:prSet presAssocID="{6E7ED2C6-360F-4A1F-BB5F-527E8E90252C}" presName="txShp" presStyleLbl="node1" presStyleIdx="5" presStyleCnt="6">
        <dgm:presLayoutVars>
          <dgm:bulletEnabled val="1"/>
        </dgm:presLayoutVars>
      </dgm:prSet>
      <dgm:spPr/>
      <dgm:t>
        <a:bodyPr/>
        <a:lstStyle/>
        <a:p>
          <a:endParaRPr lang="fr-FR"/>
        </a:p>
      </dgm:t>
    </dgm:pt>
  </dgm:ptLst>
  <dgm:cxnLst>
    <dgm:cxn modelId="{315186CF-FBBB-4CDE-8C25-0235CA44E3C7}" type="presOf" srcId="{42EDD842-0B23-45EB-8900-2D835D56CF40}" destId="{8CC1FF0C-E4A2-4B61-914E-C1C36B5A188B}" srcOrd="0" destOrd="0" presId="urn:microsoft.com/office/officeart/2005/8/layout/vList3"/>
    <dgm:cxn modelId="{C44CA2AA-C60A-4824-95F6-D60C84006898}" type="presOf" srcId="{950B921E-E3EC-42C5-8D48-8FD80FA019CD}" destId="{88AC4A75-4D23-42F8-929C-E6E01C047C8C}" srcOrd="0" destOrd="0" presId="urn:microsoft.com/office/officeart/2005/8/layout/vList3"/>
    <dgm:cxn modelId="{68056419-8E6F-4B40-89F4-F8B387A88E61}" type="presOf" srcId="{4E389E41-B40E-4D08-8F84-9AEB001A612C}" destId="{A80E9ACC-3CFF-4C34-A7BB-E5DAEB20AB20}" srcOrd="0" destOrd="0" presId="urn:microsoft.com/office/officeart/2005/8/layout/vList3"/>
    <dgm:cxn modelId="{A9695420-5D6F-4B41-BE38-5F65C57246BA}" type="presOf" srcId="{4514B2E9-B9A2-44E4-B89F-2EA4F844B2CD}" destId="{116CE449-885B-449D-8D32-7FEB568A719B}" srcOrd="0" destOrd="0" presId="urn:microsoft.com/office/officeart/2005/8/layout/vList3"/>
    <dgm:cxn modelId="{45417CA3-133F-481D-B2ED-0D3538E305E4}" srcId="{4E389E41-B40E-4D08-8F84-9AEB001A612C}" destId="{BB400BED-C59D-4F66-BE66-D31C2E2AC14E}" srcOrd="3" destOrd="0" parTransId="{298D13E4-3F1A-42E5-B8BC-A6ADC70D0463}" sibTransId="{54AA2CD7-A004-48FE-9867-58B672B94D00}"/>
    <dgm:cxn modelId="{240BC9C1-870F-47AF-84F3-A8045298FF35}" type="presOf" srcId="{5A47AAC1-9AE0-434D-AB5C-6F6F92B8B08A}" destId="{82558325-A1F0-426D-8AE3-89D52A596FF4}" srcOrd="0" destOrd="0" presId="urn:microsoft.com/office/officeart/2005/8/layout/vList3"/>
    <dgm:cxn modelId="{989E6A01-25FA-489D-AADB-D7F33BFBAF0E}" type="presOf" srcId="{BB400BED-C59D-4F66-BE66-D31C2E2AC14E}" destId="{51E5D80C-3900-4BC9-9F13-D80FC79135A8}" srcOrd="0" destOrd="0" presId="urn:microsoft.com/office/officeart/2005/8/layout/vList3"/>
    <dgm:cxn modelId="{6DF58EF2-F533-444C-ABF8-AC6A677F5729}" srcId="{4E389E41-B40E-4D08-8F84-9AEB001A612C}" destId="{42EDD842-0B23-45EB-8900-2D835D56CF40}" srcOrd="1" destOrd="0" parTransId="{1D3A9ADE-B3E5-4206-93AF-477D1B6E094B}" sibTransId="{F646C85F-4988-4050-BB50-3664A9D79140}"/>
    <dgm:cxn modelId="{CE37F8BD-ED23-4454-A9FB-9A58A66FF2EC}" srcId="{4E389E41-B40E-4D08-8F84-9AEB001A612C}" destId="{5A47AAC1-9AE0-434D-AB5C-6F6F92B8B08A}" srcOrd="2" destOrd="0" parTransId="{C0E70A99-A14B-4D69-B9D0-9920508CB29C}" sibTransId="{C92E6982-3B69-460E-9AB1-AB34EF3CA5D4}"/>
    <dgm:cxn modelId="{19B114FC-F331-4C73-988A-E5300D5FEB83}" srcId="{4E389E41-B40E-4D08-8F84-9AEB001A612C}" destId="{4514B2E9-B9A2-44E4-B89F-2EA4F844B2CD}" srcOrd="4" destOrd="0" parTransId="{F752D071-1B70-452B-861B-8764A0182435}" sibTransId="{EB9BFFDF-36FB-4D10-B9B3-44E5C68A7E84}"/>
    <dgm:cxn modelId="{43D0ACFE-4427-4944-9C81-5BD25C3B4968}" type="presOf" srcId="{6E7ED2C6-360F-4A1F-BB5F-527E8E90252C}" destId="{1CD41B6A-B3AD-4F4C-80A6-9F7DD1E57F39}" srcOrd="0" destOrd="0" presId="urn:microsoft.com/office/officeart/2005/8/layout/vList3"/>
    <dgm:cxn modelId="{F11B0715-F7FB-454C-9B94-B676017DEAC4}" srcId="{4E389E41-B40E-4D08-8F84-9AEB001A612C}" destId="{950B921E-E3EC-42C5-8D48-8FD80FA019CD}" srcOrd="0" destOrd="0" parTransId="{1D5441DF-E517-4A02-B38A-47943C8EF183}" sibTransId="{289699C0-6A01-42C4-B016-F6CC056F9CFC}"/>
    <dgm:cxn modelId="{09CEE9BA-08A5-40BF-9C9A-8548F285850C}" srcId="{4E389E41-B40E-4D08-8F84-9AEB001A612C}" destId="{6E7ED2C6-360F-4A1F-BB5F-527E8E90252C}" srcOrd="5" destOrd="0" parTransId="{16653722-8622-4109-B831-70D6B965F95B}" sibTransId="{EB42C1DA-6373-4616-8247-18CA83FD8235}"/>
    <dgm:cxn modelId="{6EA000F9-0E9C-4518-A1F6-0CFF4864D533}" type="presParOf" srcId="{A80E9ACC-3CFF-4C34-A7BB-E5DAEB20AB20}" destId="{8FF440F2-0B98-4C1B-9309-23B64F8EBE95}" srcOrd="0" destOrd="0" presId="urn:microsoft.com/office/officeart/2005/8/layout/vList3"/>
    <dgm:cxn modelId="{DF1E4BE3-76EE-4070-8D5D-F16DD5821A25}" type="presParOf" srcId="{8FF440F2-0B98-4C1B-9309-23B64F8EBE95}" destId="{A7BDE485-106C-480E-87F3-84C792BFCB43}" srcOrd="0" destOrd="0" presId="urn:microsoft.com/office/officeart/2005/8/layout/vList3"/>
    <dgm:cxn modelId="{4D70BA75-C1C6-4496-84FD-2AE4A7F63CB7}" type="presParOf" srcId="{8FF440F2-0B98-4C1B-9309-23B64F8EBE95}" destId="{88AC4A75-4D23-42F8-929C-E6E01C047C8C}" srcOrd="1" destOrd="0" presId="urn:microsoft.com/office/officeart/2005/8/layout/vList3"/>
    <dgm:cxn modelId="{62F91C5C-20B0-425B-93C6-2AC233CB62D8}" type="presParOf" srcId="{A80E9ACC-3CFF-4C34-A7BB-E5DAEB20AB20}" destId="{F15EF126-E4E6-40B9-A78C-51010CE15D4D}" srcOrd="1" destOrd="0" presId="urn:microsoft.com/office/officeart/2005/8/layout/vList3"/>
    <dgm:cxn modelId="{DA61FC49-EAA6-46E8-AB50-31BA5E88424D}" type="presParOf" srcId="{A80E9ACC-3CFF-4C34-A7BB-E5DAEB20AB20}" destId="{8E1216DD-8DB6-4611-9C37-A372938A6B4E}" srcOrd="2" destOrd="0" presId="urn:microsoft.com/office/officeart/2005/8/layout/vList3"/>
    <dgm:cxn modelId="{E62F1B07-D306-4F42-8ECC-F5EE7D994582}" type="presParOf" srcId="{8E1216DD-8DB6-4611-9C37-A372938A6B4E}" destId="{32989316-FAAB-483A-B0F4-CB93E2373FF4}" srcOrd="0" destOrd="0" presId="urn:microsoft.com/office/officeart/2005/8/layout/vList3"/>
    <dgm:cxn modelId="{3C0AE250-3469-4655-8DC1-B201C9E15752}" type="presParOf" srcId="{8E1216DD-8DB6-4611-9C37-A372938A6B4E}" destId="{8CC1FF0C-E4A2-4B61-914E-C1C36B5A188B}" srcOrd="1" destOrd="0" presId="urn:microsoft.com/office/officeart/2005/8/layout/vList3"/>
    <dgm:cxn modelId="{3729DF77-BF55-43FA-BE2E-311B1192995C}" type="presParOf" srcId="{A80E9ACC-3CFF-4C34-A7BB-E5DAEB20AB20}" destId="{C7F5CD20-F5BB-4EF3-81A3-500A52D4E369}" srcOrd="3" destOrd="0" presId="urn:microsoft.com/office/officeart/2005/8/layout/vList3"/>
    <dgm:cxn modelId="{3A1836D5-42A8-4911-8339-F40A325BC2EE}" type="presParOf" srcId="{A80E9ACC-3CFF-4C34-A7BB-E5DAEB20AB20}" destId="{389C42A5-96E2-456B-B69C-DA7C05B666E6}" srcOrd="4" destOrd="0" presId="urn:microsoft.com/office/officeart/2005/8/layout/vList3"/>
    <dgm:cxn modelId="{EBCAA9C4-099D-464B-8F8C-0FB9585EFA09}" type="presParOf" srcId="{389C42A5-96E2-456B-B69C-DA7C05B666E6}" destId="{AEA4FB35-7AA0-4DD6-AC4B-498D6E84DDD3}" srcOrd="0" destOrd="0" presId="urn:microsoft.com/office/officeart/2005/8/layout/vList3"/>
    <dgm:cxn modelId="{6A457DD8-A662-41AD-A04F-B78C5884A134}" type="presParOf" srcId="{389C42A5-96E2-456B-B69C-DA7C05B666E6}" destId="{82558325-A1F0-426D-8AE3-89D52A596FF4}" srcOrd="1" destOrd="0" presId="urn:microsoft.com/office/officeart/2005/8/layout/vList3"/>
    <dgm:cxn modelId="{1347A081-5A9A-4F86-BC79-932465BC93F2}" type="presParOf" srcId="{A80E9ACC-3CFF-4C34-A7BB-E5DAEB20AB20}" destId="{8EC530CA-200A-44A6-B2FD-09744302707E}" srcOrd="5" destOrd="0" presId="urn:microsoft.com/office/officeart/2005/8/layout/vList3"/>
    <dgm:cxn modelId="{9C1B577B-49D8-476D-81CD-AE294248E443}" type="presParOf" srcId="{A80E9ACC-3CFF-4C34-A7BB-E5DAEB20AB20}" destId="{F77DF852-14EA-4C01-BCAD-11E5BD0A021E}" srcOrd="6" destOrd="0" presId="urn:microsoft.com/office/officeart/2005/8/layout/vList3"/>
    <dgm:cxn modelId="{38C2A45E-FE26-4401-A58E-2087C8EB305C}" type="presParOf" srcId="{F77DF852-14EA-4C01-BCAD-11E5BD0A021E}" destId="{86121B9E-F6A2-4497-8DA6-63D0551FF92E}" srcOrd="0" destOrd="0" presId="urn:microsoft.com/office/officeart/2005/8/layout/vList3"/>
    <dgm:cxn modelId="{7E87253E-09FA-4227-A7C8-01DC88F03E14}" type="presParOf" srcId="{F77DF852-14EA-4C01-BCAD-11E5BD0A021E}" destId="{51E5D80C-3900-4BC9-9F13-D80FC79135A8}" srcOrd="1" destOrd="0" presId="urn:microsoft.com/office/officeart/2005/8/layout/vList3"/>
    <dgm:cxn modelId="{A70A23F7-36DB-4F63-BA8C-AD82F83D5109}" type="presParOf" srcId="{A80E9ACC-3CFF-4C34-A7BB-E5DAEB20AB20}" destId="{51CE50A3-48D4-4713-8AAA-0454CE23F6A3}" srcOrd="7" destOrd="0" presId="urn:microsoft.com/office/officeart/2005/8/layout/vList3"/>
    <dgm:cxn modelId="{05E3390A-AA5D-4D0C-8E7C-4233291FA542}" type="presParOf" srcId="{A80E9ACC-3CFF-4C34-A7BB-E5DAEB20AB20}" destId="{19D8FB25-132C-4179-AEE2-36ECED4CBC52}" srcOrd="8" destOrd="0" presId="urn:microsoft.com/office/officeart/2005/8/layout/vList3"/>
    <dgm:cxn modelId="{5946B3E4-D7DE-498E-973F-5F3878278121}" type="presParOf" srcId="{19D8FB25-132C-4179-AEE2-36ECED4CBC52}" destId="{6801E96B-AB91-4E02-8C83-902A212A8F1A}" srcOrd="0" destOrd="0" presId="urn:microsoft.com/office/officeart/2005/8/layout/vList3"/>
    <dgm:cxn modelId="{77A256A5-9360-4605-BD83-0F77F35D4E01}" type="presParOf" srcId="{19D8FB25-132C-4179-AEE2-36ECED4CBC52}" destId="{116CE449-885B-449D-8D32-7FEB568A719B}" srcOrd="1" destOrd="0" presId="urn:microsoft.com/office/officeart/2005/8/layout/vList3"/>
    <dgm:cxn modelId="{5352FB23-EE0A-4B09-A3BA-C9E05B147CC8}" type="presParOf" srcId="{A80E9ACC-3CFF-4C34-A7BB-E5DAEB20AB20}" destId="{883BD6A2-141D-4771-A836-80AB338F37EB}" srcOrd="9" destOrd="0" presId="urn:microsoft.com/office/officeart/2005/8/layout/vList3"/>
    <dgm:cxn modelId="{8AF04A98-9EFF-4481-9F9E-4F38AE1A2F10}" type="presParOf" srcId="{A80E9ACC-3CFF-4C34-A7BB-E5DAEB20AB20}" destId="{24D4D6F2-6C7F-4581-AFFB-AA943B3195D9}" srcOrd="10" destOrd="0" presId="urn:microsoft.com/office/officeart/2005/8/layout/vList3"/>
    <dgm:cxn modelId="{6E246129-E198-44E1-93E2-8A56B69AF87B}" type="presParOf" srcId="{24D4D6F2-6C7F-4581-AFFB-AA943B3195D9}" destId="{E02AD221-2E74-4712-A104-3E1BF28BCC92}" srcOrd="0" destOrd="0" presId="urn:microsoft.com/office/officeart/2005/8/layout/vList3"/>
    <dgm:cxn modelId="{D61F02FF-3963-4207-82E0-512E9283D269}" type="presParOf" srcId="{24D4D6F2-6C7F-4581-AFFB-AA943B3195D9}" destId="{1CD41B6A-B3AD-4F4C-80A6-9F7DD1E57F39}"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63BAC95-14B7-4BF9-9915-68640BE7A1D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fr-FR"/>
        </a:p>
      </dgm:t>
    </dgm:pt>
    <dgm:pt modelId="{363E96D9-28C5-4FAE-B689-DFE4A283B3FD}">
      <dgm:prSet phldrT="[Texte]"/>
      <dgm:spPr/>
      <dgm:t>
        <a:bodyPr/>
        <a:lstStyle/>
        <a:p>
          <a:r>
            <a:rPr lang="fr-FR" dirty="0" smtClean="0">
              <a:latin typeface="+mn-lt"/>
            </a:rPr>
            <a:t>100% des services couverts (hors réanimation) en 18 mois,</a:t>
          </a:r>
          <a:endParaRPr lang="fr-FR" dirty="0"/>
        </a:p>
      </dgm:t>
    </dgm:pt>
    <dgm:pt modelId="{A055D9CB-CC61-44EA-894E-792695021C1D}" type="parTrans" cxnId="{A2A5F20E-E72F-4B68-B349-FF8B409CFBFE}">
      <dgm:prSet/>
      <dgm:spPr/>
      <dgm:t>
        <a:bodyPr/>
        <a:lstStyle/>
        <a:p>
          <a:endParaRPr lang="fr-FR"/>
        </a:p>
      </dgm:t>
    </dgm:pt>
    <dgm:pt modelId="{83ED3CE0-FB99-4709-BEEF-8C7A055285EA}" type="sibTrans" cxnId="{A2A5F20E-E72F-4B68-B349-FF8B409CFBFE}">
      <dgm:prSet/>
      <dgm:spPr/>
      <dgm:t>
        <a:bodyPr/>
        <a:lstStyle/>
        <a:p>
          <a:endParaRPr lang="fr-FR"/>
        </a:p>
      </dgm:t>
    </dgm:pt>
    <dgm:pt modelId="{9F9662DD-8990-4D10-987E-2E470578598B}">
      <dgm:prSet/>
      <dgm:spPr/>
      <dgm:t>
        <a:bodyPr/>
        <a:lstStyle/>
        <a:p>
          <a:r>
            <a:rPr lang="fr-FR" dirty="0" smtClean="0">
              <a:latin typeface="+mn-lt"/>
            </a:rPr>
            <a:t>300 scanners (boxes de consultation et secrétariats),</a:t>
          </a:r>
        </a:p>
      </dgm:t>
    </dgm:pt>
    <dgm:pt modelId="{13948DCC-19AE-4A9B-ABCE-07570247DB99}" type="parTrans" cxnId="{83431366-ECEB-4122-844B-08623ABBE23C}">
      <dgm:prSet/>
      <dgm:spPr/>
      <dgm:t>
        <a:bodyPr/>
        <a:lstStyle/>
        <a:p>
          <a:endParaRPr lang="fr-FR"/>
        </a:p>
      </dgm:t>
    </dgm:pt>
    <dgm:pt modelId="{FE8E1D2E-080E-4063-9B9A-3E84842E48FF}" type="sibTrans" cxnId="{83431366-ECEB-4122-844B-08623ABBE23C}">
      <dgm:prSet/>
      <dgm:spPr/>
      <dgm:t>
        <a:bodyPr/>
        <a:lstStyle/>
        <a:p>
          <a:endParaRPr lang="fr-FR"/>
        </a:p>
      </dgm:t>
    </dgm:pt>
    <dgm:pt modelId="{73D0788D-0578-4E34-858B-26EE62C53932}">
      <dgm:prSet/>
      <dgm:spPr/>
      <dgm:t>
        <a:bodyPr/>
        <a:lstStyle/>
        <a:p>
          <a:r>
            <a:rPr lang="fr-FR" dirty="0" smtClean="0">
              <a:latin typeface="+mn-lt"/>
            </a:rPr>
            <a:t>170 chariots informatiques mobiles,</a:t>
          </a:r>
        </a:p>
      </dgm:t>
    </dgm:pt>
    <dgm:pt modelId="{79E418B2-2AB6-4456-8A36-534424CB1DC6}" type="parTrans" cxnId="{0605B7B6-E8A9-455A-B65E-7AA9B8B04DCD}">
      <dgm:prSet/>
      <dgm:spPr/>
      <dgm:t>
        <a:bodyPr/>
        <a:lstStyle/>
        <a:p>
          <a:endParaRPr lang="fr-FR"/>
        </a:p>
      </dgm:t>
    </dgm:pt>
    <dgm:pt modelId="{457A7198-3640-4B82-8600-7A36ED49924A}" type="sibTrans" cxnId="{0605B7B6-E8A9-455A-B65E-7AA9B8B04DCD}">
      <dgm:prSet/>
      <dgm:spPr/>
      <dgm:t>
        <a:bodyPr/>
        <a:lstStyle/>
        <a:p>
          <a:endParaRPr lang="fr-FR"/>
        </a:p>
      </dgm:t>
    </dgm:pt>
    <dgm:pt modelId="{633CBECC-D031-4A35-B444-ABD038E68EEA}">
      <dgm:prSet/>
      <dgm:spPr/>
      <dgm:t>
        <a:bodyPr/>
        <a:lstStyle/>
        <a:p>
          <a:r>
            <a:rPr lang="fr-FR" dirty="0" smtClean="0">
              <a:latin typeface="+mn-lt"/>
            </a:rPr>
            <a:t>7 millions de pages numérisées,</a:t>
          </a:r>
        </a:p>
      </dgm:t>
    </dgm:pt>
    <dgm:pt modelId="{565ACE07-4432-4B53-B357-BA371EA29A1B}" type="parTrans" cxnId="{AFCDFB9F-9DE2-45EB-949E-AA36565948D9}">
      <dgm:prSet/>
      <dgm:spPr/>
      <dgm:t>
        <a:bodyPr/>
        <a:lstStyle/>
        <a:p>
          <a:endParaRPr lang="fr-FR"/>
        </a:p>
      </dgm:t>
    </dgm:pt>
    <dgm:pt modelId="{12E68085-BF78-46D4-BD61-A5EBF68C2FA5}" type="sibTrans" cxnId="{AFCDFB9F-9DE2-45EB-949E-AA36565948D9}">
      <dgm:prSet/>
      <dgm:spPr/>
      <dgm:t>
        <a:bodyPr/>
        <a:lstStyle/>
        <a:p>
          <a:endParaRPr lang="fr-FR"/>
        </a:p>
      </dgm:t>
    </dgm:pt>
    <dgm:pt modelId="{2B805040-CAC2-41AA-A997-2A4180B5C11A}">
      <dgm:prSet/>
      <dgm:spPr/>
      <dgm:t>
        <a:bodyPr/>
        <a:lstStyle/>
        <a:p>
          <a:r>
            <a:rPr lang="fr-FR" dirty="0" smtClean="0">
              <a:latin typeface="+mn-lt"/>
            </a:rPr>
            <a:t>Reconnaissance vocale (depuis septembre 2015) :</a:t>
          </a:r>
        </a:p>
      </dgm:t>
    </dgm:pt>
    <dgm:pt modelId="{E0DFE487-7F1C-4208-AEC4-35C1C233C37B}" type="parTrans" cxnId="{D42D0234-580A-4701-BDA4-2C967460C857}">
      <dgm:prSet/>
      <dgm:spPr/>
      <dgm:t>
        <a:bodyPr/>
        <a:lstStyle/>
        <a:p>
          <a:endParaRPr lang="fr-FR"/>
        </a:p>
      </dgm:t>
    </dgm:pt>
    <dgm:pt modelId="{CC281C93-6A5B-4539-8BDD-41DF71BF0E0B}" type="sibTrans" cxnId="{D42D0234-580A-4701-BDA4-2C967460C857}">
      <dgm:prSet/>
      <dgm:spPr/>
      <dgm:t>
        <a:bodyPr/>
        <a:lstStyle/>
        <a:p>
          <a:endParaRPr lang="fr-FR"/>
        </a:p>
      </dgm:t>
    </dgm:pt>
    <dgm:pt modelId="{A9672E4E-3186-4F6F-BD98-9BCA2C335CA5}">
      <dgm:prSet/>
      <dgm:spPr/>
      <dgm:t>
        <a:bodyPr/>
        <a:lstStyle/>
        <a:p>
          <a:r>
            <a:rPr lang="fr-FR" dirty="0" smtClean="0">
              <a:latin typeface="+mn-lt"/>
            </a:rPr>
            <a:t>260 utilisateurs réguliers (89.000 sessions),</a:t>
          </a:r>
        </a:p>
      </dgm:t>
    </dgm:pt>
    <dgm:pt modelId="{A8429FEF-DA3E-47C6-802F-9E407834C235}" type="parTrans" cxnId="{F5CE96CF-60EF-4D50-966D-EFC8193D948E}">
      <dgm:prSet/>
      <dgm:spPr/>
      <dgm:t>
        <a:bodyPr/>
        <a:lstStyle/>
        <a:p>
          <a:endParaRPr lang="fr-FR"/>
        </a:p>
      </dgm:t>
    </dgm:pt>
    <dgm:pt modelId="{7740B12B-03F7-41B8-9587-361AD98EDB9C}" type="sibTrans" cxnId="{F5CE96CF-60EF-4D50-966D-EFC8193D948E}">
      <dgm:prSet/>
      <dgm:spPr/>
      <dgm:t>
        <a:bodyPr/>
        <a:lstStyle/>
        <a:p>
          <a:endParaRPr lang="fr-FR"/>
        </a:p>
      </dgm:t>
    </dgm:pt>
    <dgm:pt modelId="{08EBE033-5478-4568-AA9A-BBD38BD7C841}">
      <dgm:prSet/>
      <dgm:spPr/>
      <dgm:t>
        <a:bodyPr/>
        <a:lstStyle/>
        <a:p>
          <a:r>
            <a:rPr lang="fr-FR" dirty="0" smtClean="0">
              <a:latin typeface="+mn-lt"/>
            </a:rPr>
            <a:t>1.600 heures de reconnaissance vocale,</a:t>
          </a:r>
        </a:p>
      </dgm:t>
    </dgm:pt>
    <dgm:pt modelId="{4E9A862B-CF2B-42E3-8568-764721740819}" type="parTrans" cxnId="{5E33E19E-E165-4452-8BD2-BE018281F4B0}">
      <dgm:prSet/>
      <dgm:spPr/>
      <dgm:t>
        <a:bodyPr/>
        <a:lstStyle/>
        <a:p>
          <a:endParaRPr lang="fr-FR"/>
        </a:p>
      </dgm:t>
    </dgm:pt>
    <dgm:pt modelId="{13596261-7DE0-456E-BDB1-351AC59FDAA1}" type="sibTrans" cxnId="{5E33E19E-E165-4452-8BD2-BE018281F4B0}">
      <dgm:prSet/>
      <dgm:spPr/>
      <dgm:t>
        <a:bodyPr/>
        <a:lstStyle/>
        <a:p>
          <a:endParaRPr lang="fr-FR"/>
        </a:p>
      </dgm:t>
    </dgm:pt>
    <dgm:pt modelId="{9166B9FA-8836-4853-B28B-841EB60C4323}">
      <dgm:prSet/>
      <dgm:spPr/>
      <dgm:t>
        <a:bodyPr/>
        <a:lstStyle/>
        <a:p>
          <a:r>
            <a:rPr lang="fr-FR" dirty="0" smtClean="0">
              <a:latin typeface="+mn-lt"/>
            </a:rPr>
            <a:t>55 millions de caractères reconnus,</a:t>
          </a:r>
        </a:p>
      </dgm:t>
    </dgm:pt>
    <dgm:pt modelId="{63DCA699-FCAF-44E2-96C3-8C66419B918F}" type="parTrans" cxnId="{173AD390-1325-49F5-8DDF-BDCB09C2FA23}">
      <dgm:prSet/>
      <dgm:spPr/>
      <dgm:t>
        <a:bodyPr/>
        <a:lstStyle/>
        <a:p>
          <a:endParaRPr lang="fr-FR"/>
        </a:p>
      </dgm:t>
    </dgm:pt>
    <dgm:pt modelId="{0A1BD7D2-55E8-47A4-8455-553460366A8D}" type="sibTrans" cxnId="{173AD390-1325-49F5-8DDF-BDCB09C2FA23}">
      <dgm:prSet/>
      <dgm:spPr/>
      <dgm:t>
        <a:bodyPr/>
        <a:lstStyle/>
        <a:p>
          <a:endParaRPr lang="fr-FR"/>
        </a:p>
      </dgm:t>
    </dgm:pt>
    <dgm:pt modelId="{456140A9-73BF-478A-8EA5-EE82D0443E7A}">
      <dgm:prSet/>
      <dgm:spPr/>
      <dgm:t>
        <a:bodyPr/>
        <a:lstStyle/>
        <a:p>
          <a:r>
            <a:rPr lang="fr-FR" dirty="0" smtClean="0">
              <a:latin typeface="+mn-lt"/>
            </a:rPr>
            <a:t>3800 insertions automatiques,</a:t>
          </a:r>
        </a:p>
      </dgm:t>
    </dgm:pt>
    <dgm:pt modelId="{7ACC2E4A-09B4-48AF-85D7-922BF5BA2A9D}" type="parTrans" cxnId="{205FE0A9-0175-411B-A1FE-4CA419E66E17}">
      <dgm:prSet/>
      <dgm:spPr/>
      <dgm:t>
        <a:bodyPr/>
        <a:lstStyle/>
        <a:p>
          <a:endParaRPr lang="fr-FR"/>
        </a:p>
      </dgm:t>
    </dgm:pt>
    <dgm:pt modelId="{1C596453-F133-4E17-BAF2-EB9705826FF1}" type="sibTrans" cxnId="{205FE0A9-0175-411B-A1FE-4CA419E66E17}">
      <dgm:prSet/>
      <dgm:spPr/>
      <dgm:t>
        <a:bodyPr/>
        <a:lstStyle/>
        <a:p>
          <a:endParaRPr lang="fr-FR"/>
        </a:p>
      </dgm:t>
    </dgm:pt>
    <dgm:pt modelId="{1FE2B7B4-5E80-4B4C-A766-D6B9E6E017B8}">
      <dgm:prSet/>
      <dgm:spPr/>
      <dgm:t>
        <a:bodyPr/>
        <a:lstStyle/>
        <a:p>
          <a:r>
            <a:rPr lang="fr-FR" dirty="0" smtClean="0">
              <a:latin typeface="+mn-lt"/>
            </a:rPr>
            <a:t>95,2% de mots reconnus.</a:t>
          </a:r>
        </a:p>
      </dgm:t>
    </dgm:pt>
    <dgm:pt modelId="{773AD04C-D04B-44FF-B3E6-FE7755C531FA}" type="parTrans" cxnId="{14242DFD-BBB7-4D5F-9B48-CDFB081F12FB}">
      <dgm:prSet/>
      <dgm:spPr/>
      <dgm:t>
        <a:bodyPr/>
        <a:lstStyle/>
        <a:p>
          <a:endParaRPr lang="fr-FR"/>
        </a:p>
      </dgm:t>
    </dgm:pt>
    <dgm:pt modelId="{714058FD-D022-421A-8648-26D030AF23A3}" type="sibTrans" cxnId="{14242DFD-BBB7-4D5F-9B48-CDFB081F12FB}">
      <dgm:prSet/>
      <dgm:spPr/>
      <dgm:t>
        <a:bodyPr/>
        <a:lstStyle/>
        <a:p>
          <a:endParaRPr lang="fr-FR"/>
        </a:p>
      </dgm:t>
    </dgm:pt>
    <dgm:pt modelId="{69EF8F9E-4E81-4DA7-A03C-3135DA766F50}">
      <dgm:prSet/>
      <dgm:spPr/>
      <dgm:t>
        <a:bodyPr/>
        <a:lstStyle/>
        <a:p>
          <a:r>
            <a:rPr lang="fr-FR" dirty="0" smtClean="0">
              <a:latin typeface="+mn-lt"/>
            </a:rPr>
            <a:t>Taux d’envoi de CRH le jour de la sortie : 43%,</a:t>
          </a:r>
        </a:p>
      </dgm:t>
    </dgm:pt>
    <dgm:pt modelId="{898D22E5-0283-4F63-92EF-B35C8E94EE4C}" type="parTrans" cxnId="{76665A9A-AB9E-468D-9D30-ADAE913B3310}">
      <dgm:prSet/>
      <dgm:spPr/>
      <dgm:t>
        <a:bodyPr/>
        <a:lstStyle/>
        <a:p>
          <a:endParaRPr lang="fr-FR"/>
        </a:p>
      </dgm:t>
    </dgm:pt>
    <dgm:pt modelId="{F81812D7-481D-4E30-B72A-620C70B11CFC}" type="sibTrans" cxnId="{76665A9A-AB9E-468D-9D30-ADAE913B3310}">
      <dgm:prSet/>
      <dgm:spPr/>
      <dgm:t>
        <a:bodyPr/>
        <a:lstStyle/>
        <a:p>
          <a:endParaRPr lang="fr-FR"/>
        </a:p>
      </dgm:t>
    </dgm:pt>
    <dgm:pt modelId="{DD6D0DA0-2475-42DF-A523-0C085CBA0231}">
      <dgm:prSet/>
      <dgm:spPr/>
      <dgm:t>
        <a:bodyPr/>
        <a:lstStyle/>
        <a:p>
          <a:r>
            <a:rPr lang="fr-FR" dirty="0" smtClean="0">
              <a:latin typeface="+mn-lt"/>
            </a:rPr>
            <a:t>Taux d’envoi de courriers de consultation le jour même : 74%.</a:t>
          </a:r>
        </a:p>
      </dgm:t>
    </dgm:pt>
    <dgm:pt modelId="{6AAF0B98-35D0-47CA-93E9-756F42FA1E58}" type="parTrans" cxnId="{0AF1B271-B737-4031-BC40-33821B30AC54}">
      <dgm:prSet/>
      <dgm:spPr/>
      <dgm:t>
        <a:bodyPr/>
        <a:lstStyle/>
        <a:p>
          <a:endParaRPr lang="fr-FR"/>
        </a:p>
      </dgm:t>
    </dgm:pt>
    <dgm:pt modelId="{24C02E80-7A10-49E5-A380-2A13F1E6DA04}" type="sibTrans" cxnId="{0AF1B271-B737-4031-BC40-33821B30AC54}">
      <dgm:prSet/>
      <dgm:spPr/>
      <dgm:t>
        <a:bodyPr/>
        <a:lstStyle/>
        <a:p>
          <a:endParaRPr lang="fr-FR"/>
        </a:p>
      </dgm:t>
    </dgm:pt>
    <dgm:pt modelId="{AEF5484C-3564-4463-BE73-24553A66C0DB}" type="pres">
      <dgm:prSet presAssocID="{163BAC95-14B7-4BF9-9915-68640BE7A1D7}" presName="linear" presStyleCnt="0">
        <dgm:presLayoutVars>
          <dgm:animLvl val="lvl"/>
          <dgm:resizeHandles val="exact"/>
        </dgm:presLayoutVars>
      </dgm:prSet>
      <dgm:spPr/>
      <dgm:t>
        <a:bodyPr/>
        <a:lstStyle/>
        <a:p>
          <a:endParaRPr lang="fr-FR"/>
        </a:p>
      </dgm:t>
    </dgm:pt>
    <dgm:pt modelId="{5B9DC87B-8F40-4394-8DE7-67AFD6DC37B2}" type="pres">
      <dgm:prSet presAssocID="{363E96D9-28C5-4FAE-B689-DFE4A283B3FD}" presName="parentText" presStyleLbl="node1" presStyleIdx="0" presStyleCnt="7">
        <dgm:presLayoutVars>
          <dgm:chMax val="0"/>
          <dgm:bulletEnabled val="1"/>
        </dgm:presLayoutVars>
      </dgm:prSet>
      <dgm:spPr/>
      <dgm:t>
        <a:bodyPr/>
        <a:lstStyle/>
        <a:p>
          <a:endParaRPr lang="fr-FR"/>
        </a:p>
      </dgm:t>
    </dgm:pt>
    <dgm:pt modelId="{559B882B-7C80-4BCE-9500-8FC4BD809954}" type="pres">
      <dgm:prSet presAssocID="{83ED3CE0-FB99-4709-BEEF-8C7A055285EA}" presName="spacer" presStyleCnt="0"/>
      <dgm:spPr/>
    </dgm:pt>
    <dgm:pt modelId="{BF00C057-ED6E-47C8-8B74-3BFA358E09D1}" type="pres">
      <dgm:prSet presAssocID="{9F9662DD-8990-4D10-987E-2E470578598B}" presName="parentText" presStyleLbl="node1" presStyleIdx="1" presStyleCnt="7">
        <dgm:presLayoutVars>
          <dgm:chMax val="0"/>
          <dgm:bulletEnabled val="1"/>
        </dgm:presLayoutVars>
      </dgm:prSet>
      <dgm:spPr/>
      <dgm:t>
        <a:bodyPr/>
        <a:lstStyle/>
        <a:p>
          <a:endParaRPr lang="fr-FR"/>
        </a:p>
      </dgm:t>
    </dgm:pt>
    <dgm:pt modelId="{EA02D7E2-CC97-4C3C-837E-E0D17D6D6F30}" type="pres">
      <dgm:prSet presAssocID="{FE8E1D2E-080E-4063-9B9A-3E84842E48FF}" presName="spacer" presStyleCnt="0"/>
      <dgm:spPr/>
    </dgm:pt>
    <dgm:pt modelId="{8CA60289-7985-4D22-82CD-4C23B4F01B5A}" type="pres">
      <dgm:prSet presAssocID="{73D0788D-0578-4E34-858B-26EE62C53932}" presName="parentText" presStyleLbl="node1" presStyleIdx="2" presStyleCnt="7">
        <dgm:presLayoutVars>
          <dgm:chMax val="0"/>
          <dgm:bulletEnabled val="1"/>
        </dgm:presLayoutVars>
      </dgm:prSet>
      <dgm:spPr/>
      <dgm:t>
        <a:bodyPr/>
        <a:lstStyle/>
        <a:p>
          <a:endParaRPr lang="fr-FR"/>
        </a:p>
      </dgm:t>
    </dgm:pt>
    <dgm:pt modelId="{F93D0CE1-FF79-4B05-9C57-ABE857BB70BD}" type="pres">
      <dgm:prSet presAssocID="{457A7198-3640-4B82-8600-7A36ED49924A}" presName="spacer" presStyleCnt="0"/>
      <dgm:spPr/>
    </dgm:pt>
    <dgm:pt modelId="{82ED096F-004D-45AD-A1E9-D663C5F26BE8}" type="pres">
      <dgm:prSet presAssocID="{633CBECC-D031-4A35-B444-ABD038E68EEA}" presName="parentText" presStyleLbl="node1" presStyleIdx="3" presStyleCnt="7">
        <dgm:presLayoutVars>
          <dgm:chMax val="0"/>
          <dgm:bulletEnabled val="1"/>
        </dgm:presLayoutVars>
      </dgm:prSet>
      <dgm:spPr/>
      <dgm:t>
        <a:bodyPr/>
        <a:lstStyle/>
        <a:p>
          <a:endParaRPr lang="fr-FR"/>
        </a:p>
      </dgm:t>
    </dgm:pt>
    <dgm:pt modelId="{33FFE3D1-C57A-4391-B7C3-4EB2FA642FCC}" type="pres">
      <dgm:prSet presAssocID="{12E68085-BF78-46D4-BD61-A5EBF68C2FA5}" presName="spacer" presStyleCnt="0"/>
      <dgm:spPr/>
    </dgm:pt>
    <dgm:pt modelId="{1E842AD7-4C34-4B94-971A-9AF0C3B6E76E}" type="pres">
      <dgm:prSet presAssocID="{2B805040-CAC2-41AA-A997-2A4180B5C11A}" presName="parentText" presStyleLbl="node1" presStyleIdx="4" presStyleCnt="7">
        <dgm:presLayoutVars>
          <dgm:chMax val="0"/>
          <dgm:bulletEnabled val="1"/>
        </dgm:presLayoutVars>
      </dgm:prSet>
      <dgm:spPr/>
      <dgm:t>
        <a:bodyPr/>
        <a:lstStyle/>
        <a:p>
          <a:endParaRPr lang="fr-FR"/>
        </a:p>
      </dgm:t>
    </dgm:pt>
    <dgm:pt modelId="{DA17E381-0112-4924-8FBE-06A8DBADAC7E}" type="pres">
      <dgm:prSet presAssocID="{2B805040-CAC2-41AA-A997-2A4180B5C11A}" presName="childText" presStyleLbl="revTx" presStyleIdx="0" presStyleCnt="1">
        <dgm:presLayoutVars>
          <dgm:bulletEnabled val="1"/>
        </dgm:presLayoutVars>
      </dgm:prSet>
      <dgm:spPr/>
      <dgm:t>
        <a:bodyPr/>
        <a:lstStyle/>
        <a:p>
          <a:endParaRPr lang="fr-FR"/>
        </a:p>
      </dgm:t>
    </dgm:pt>
    <dgm:pt modelId="{BD034ABE-7CE3-40A6-BA60-2798D5DF19E0}" type="pres">
      <dgm:prSet presAssocID="{69EF8F9E-4E81-4DA7-A03C-3135DA766F50}" presName="parentText" presStyleLbl="node1" presStyleIdx="5" presStyleCnt="7">
        <dgm:presLayoutVars>
          <dgm:chMax val="0"/>
          <dgm:bulletEnabled val="1"/>
        </dgm:presLayoutVars>
      </dgm:prSet>
      <dgm:spPr/>
      <dgm:t>
        <a:bodyPr/>
        <a:lstStyle/>
        <a:p>
          <a:endParaRPr lang="fr-FR"/>
        </a:p>
      </dgm:t>
    </dgm:pt>
    <dgm:pt modelId="{DD59BDF0-93C4-46DE-8F96-CAC0A18CE329}" type="pres">
      <dgm:prSet presAssocID="{F81812D7-481D-4E30-B72A-620C70B11CFC}" presName="spacer" presStyleCnt="0"/>
      <dgm:spPr/>
    </dgm:pt>
    <dgm:pt modelId="{38C70FAD-160D-4427-80FA-9A77CD4F5D85}" type="pres">
      <dgm:prSet presAssocID="{DD6D0DA0-2475-42DF-A523-0C085CBA0231}" presName="parentText" presStyleLbl="node1" presStyleIdx="6" presStyleCnt="7">
        <dgm:presLayoutVars>
          <dgm:chMax val="0"/>
          <dgm:bulletEnabled val="1"/>
        </dgm:presLayoutVars>
      </dgm:prSet>
      <dgm:spPr/>
      <dgm:t>
        <a:bodyPr/>
        <a:lstStyle/>
        <a:p>
          <a:endParaRPr lang="fr-FR"/>
        </a:p>
      </dgm:t>
    </dgm:pt>
  </dgm:ptLst>
  <dgm:cxnLst>
    <dgm:cxn modelId="{A0FB290F-ABCF-49A7-A6E7-E92E67FCCAF2}" type="presOf" srcId="{9166B9FA-8836-4853-B28B-841EB60C4323}" destId="{DA17E381-0112-4924-8FBE-06A8DBADAC7E}" srcOrd="0" destOrd="2" presId="urn:microsoft.com/office/officeart/2005/8/layout/vList2"/>
    <dgm:cxn modelId="{0605B7B6-E8A9-455A-B65E-7AA9B8B04DCD}" srcId="{163BAC95-14B7-4BF9-9915-68640BE7A1D7}" destId="{73D0788D-0578-4E34-858B-26EE62C53932}" srcOrd="2" destOrd="0" parTransId="{79E418B2-2AB6-4456-8A36-534424CB1DC6}" sibTransId="{457A7198-3640-4B82-8600-7A36ED49924A}"/>
    <dgm:cxn modelId="{9DA36B5B-9C27-4A06-A11F-210765B76204}" type="presOf" srcId="{2B805040-CAC2-41AA-A997-2A4180B5C11A}" destId="{1E842AD7-4C34-4B94-971A-9AF0C3B6E76E}" srcOrd="0" destOrd="0" presId="urn:microsoft.com/office/officeart/2005/8/layout/vList2"/>
    <dgm:cxn modelId="{25BB821C-9BD9-4E85-8A5F-DD6179AB6BB1}" type="presOf" srcId="{69EF8F9E-4E81-4DA7-A03C-3135DA766F50}" destId="{BD034ABE-7CE3-40A6-BA60-2798D5DF19E0}" srcOrd="0" destOrd="0" presId="urn:microsoft.com/office/officeart/2005/8/layout/vList2"/>
    <dgm:cxn modelId="{A2A5F20E-E72F-4B68-B349-FF8B409CFBFE}" srcId="{163BAC95-14B7-4BF9-9915-68640BE7A1D7}" destId="{363E96D9-28C5-4FAE-B689-DFE4A283B3FD}" srcOrd="0" destOrd="0" parTransId="{A055D9CB-CC61-44EA-894E-792695021C1D}" sibTransId="{83ED3CE0-FB99-4709-BEEF-8C7A055285EA}"/>
    <dgm:cxn modelId="{71F6F29F-803A-49BF-9335-B09BDA580627}" type="presOf" srcId="{A9672E4E-3186-4F6F-BD98-9BCA2C335CA5}" destId="{DA17E381-0112-4924-8FBE-06A8DBADAC7E}" srcOrd="0" destOrd="0" presId="urn:microsoft.com/office/officeart/2005/8/layout/vList2"/>
    <dgm:cxn modelId="{83431366-ECEB-4122-844B-08623ABBE23C}" srcId="{163BAC95-14B7-4BF9-9915-68640BE7A1D7}" destId="{9F9662DD-8990-4D10-987E-2E470578598B}" srcOrd="1" destOrd="0" parTransId="{13948DCC-19AE-4A9B-ABCE-07570247DB99}" sibTransId="{FE8E1D2E-080E-4063-9B9A-3E84842E48FF}"/>
    <dgm:cxn modelId="{4BF7C974-D7D8-45CF-B698-BD9673548E15}" type="presOf" srcId="{163BAC95-14B7-4BF9-9915-68640BE7A1D7}" destId="{AEF5484C-3564-4463-BE73-24553A66C0DB}" srcOrd="0" destOrd="0" presId="urn:microsoft.com/office/officeart/2005/8/layout/vList2"/>
    <dgm:cxn modelId="{205FE0A9-0175-411B-A1FE-4CA419E66E17}" srcId="{2B805040-CAC2-41AA-A997-2A4180B5C11A}" destId="{456140A9-73BF-478A-8EA5-EE82D0443E7A}" srcOrd="3" destOrd="0" parTransId="{7ACC2E4A-09B4-48AF-85D7-922BF5BA2A9D}" sibTransId="{1C596453-F133-4E17-BAF2-EB9705826FF1}"/>
    <dgm:cxn modelId="{14242DFD-BBB7-4D5F-9B48-CDFB081F12FB}" srcId="{2B805040-CAC2-41AA-A997-2A4180B5C11A}" destId="{1FE2B7B4-5E80-4B4C-A766-D6B9E6E017B8}" srcOrd="4" destOrd="0" parTransId="{773AD04C-D04B-44FF-B3E6-FE7755C531FA}" sibTransId="{714058FD-D022-421A-8648-26D030AF23A3}"/>
    <dgm:cxn modelId="{F5CE96CF-60EF-4D50-966D-EFC8193D948E}" srcId="{2B805040-CAC2-41AA-A997-2A4180B5C11A}" destId="{A9672E4E-3186-4F6F-BD98-9BCA2C335CA5}" srcOrd="0" destOrd="0" parTransId="{A8429FEF-DA3E-47C6-802F-9E407834C235}" sibTransId="{7740B12B-03F7-41B8-9587-361AD98EDB9C}"/>
    <dgm:cxn modelId="{5E33E19E-E165-4452-8BD2-BE018281F4B0}" srcId="{2B805040-CAC2-41AA-A997-2A4180B5C11A}" destId="{08EBE033-5478-4568-AA9A-BBD38BD7C841}" srcOrd="1" destOrd="0" parTransId="{4E9A862B-CF2B-42E3-8568-764721740819}" sibTransId="{13596261-7DE0-456E-BDB1-351AC59FDAA1}"/>
    <dgm:cxn modelId="{46FCC9BF-93D5-4E33-93BA-BE647D262099}" type="presOf" srcId="{73D0788D-0578-4E34-858B-26EE62C53932}" destId="{8CA60289-7985-4D22-82CD-4C23B4F01B5A}" srcOrd="0" destOrd="0" presId="urn:microsoft.com/office/officeart/2005/8/layout/vList2"/>
    <dgm:cxn modelId="{AFCDFB9F-9DE2-45EB-949E-AA36565948D9}" srcId="{163BAC95-14B7-4BF9-9915-68640BE7A1D7}" destId="{633CBECC-D031-4A35-B444-ABD038E68EEA}" srcOrd="3" destOrd="0" parTransId="{565ACE07-4432-4B53-B357-BA371EA29A1B}" sibTransId="{12E68085-BF78-46D4-BD61-A5EBF68C2FA5}"/>
    <dgm:cxn modelId="{FFB28950-749E-4F95-9B1F-6F0F819D85BA}" type="presOf" srcId="{08EBE033-5478-4568-AA9A-BBD38BD7C841}" destId="{DA17E381-0112-4924-8FBE-06A8DBADAC7E}" srcOrd="0" destOrd="1" presId="urn:microsoft.com/office/officeart/2005/8/layout/vList2"/>
    <dgm:cxn modelId="{7FF80F26-FFC6-4BBA-9C24-DA00F92E128D}" type="presOf" srcId="{456140A9-73BF-478A-8EA5-EE82D0443E7A}" destId="{DA17E381-0112-4924-8FBE-06A8DBADAC7E}" srcOrd="0" destOrd="3" presId="urn:microsoft.com/office/officeart/2005/8/layout/vList2"/>
    <dgm:cxn modelId="{173AD390-1325-49F5-8DDF-BDCB09C2FA23}" srcId="{2B805040-CAC2-41AA-A997-2A4180B5C11A}" destId="{9166B9FA-8836-4853-B28B-841EB60C4323}" srcOrd="2" destOrd="0" parTransId="{63DCA699-FCAF-44E2-96C3-8C66419B918F}" sibTransId="{0A1BD7D2-55E8-47A4-8455-553460366A8D}"/>
    <dgm:cxn modelId="{A133EFDA-42DC-40A3-8320-A62046D3B1EA}" type="presOf" srcId="{9F9662DD-8990-4D10-987E-2E470578598B}" destId="{BF00C057-ED6E-47C8-8B74-3BFA358E09D1}" srcOrd="0" destOrd="0" presId="urn:microsoft.com/office/officeart/2005/8/layout/vList2"/>
    <dgm:cxn modelId="{A51F5CD1-0D8D-4DC3-908A-599AADE1E79D}" type="presOf" srcId="{1FE2B7B4-5E80-4B4C-A766-D6B9E6E017B8}" destId="{DA17E381-0112-4924-8FBE-06A8DBADAC7E}" srcOrd="0" destOrd="4" presId="urn:microsoft.com/office/officeart/2005/8/layout/vList2"/>
    <dgm:cxn modelId="{84C38B9F-7A12-4532-9D25-97282469454F}" type="presOf" srcId="{633CBECC-D031-4A35-B444-ABD038E68EEA}" destId="{82ED096F-004D-45AD-A1E9-D663C5F26BE8}" srcOrd="0" destOrd="0" presId="urn:microsoft.com/office/officeart/2005/8/layout/vList2"/>
    <dgm:cxn modelId="{D42D0234-580A-4701-BDA4-2C967460C857}" srcId="{163BAC95-14B7-4BF9-9915-68640BE7A1D7}" destId="{2B805040-CAC2-41AA-A997-2A4180B5C11A}" srcOrd="4" destOrd="0" parTransId="{E0DFE487-7F1C-4208-AEC4-35C1C233C37B}" sibTransId="{CC281C93-6A5B-4539-8BDD-41DF71BF0E0B}"/>
    <dgm:cxn modelId="{1EFC8C43-3A56-4321-ABF6-484C36F01ABA}" type="presOf" srcId="{DD6D0DA0-2475-42DF-A523-0C085CBA0231}" destId="{38C70FAD-160D-4427-80FA-9A77CD4F5D85}" srcOrd="0" destOrd="0" presId="urn:microsoft.com/office/officeart/2005/8/layout/vList2"/>
    <dgm:cxn modelId="{0AF1B271-B737-4031-BC40-33821B30AC54}" srcId="{163BAC95-14B7-4BF9-9915-68640BE7A1D7}" destId="{DD6D0DA0-2475-42DF-A523-0C085CBA0231}" srcOrd="6" destOrd="0" parTransId="{6AAF0B98-35D0-47CA-93E9-756F42FA1E58}" sibTransId="{24C02E80-7A10-49E5-A380-2A13F1E6DA04}"/>
    <dgm:cxn modelId="{0A455207-3CF5-4288-806E-2A5031964AD4}" type="presOf" srcId="{363E96D9-28C5-4FAE-B689-DFE4A283B3FD}" destId="{5B9DC87B-8F40-4394-8DE7-67AFD6DC37B2}" srcOrd="0" destOrd="0" presId="urn:microsoft.com/office/officeart/2005/8/layout/vList2"/>
    <dgm:cxn modelId="{76665A9A-AB9E-468D-9D30-ADAE913B3310}" srcId="{163BAC95-14B7-4BF9-9915-68640BE7A1D7}" destId="{69EF8F9E-4E81-4DA7-A03C-3135DA766F50}" srcOrd="5" destOrd="0" parTransId="{898D22E5-0283-4F63-92EF-B35C8E94EE4C}" sibTransId="{F81812D7-481D-4E30-B72A-620C70B11CFC}"/>
    <dgm:cxn modelId="{9CF4588F-8C9A-4409-AA49-87EFE8678DF1}" type="presParOf" srcId="{AEF5484C-3564-4463-BE73-24553A66C0DB}" destId="{5B9DC87B-8F40-4394-8DE7-67AFD6DC37B2}" srcOrd="0" destOrd="0" presId="urn:microsoft.com/office/officeart/2005/8/layout/vList2"/>
    <dgm:cxn modelId="{8ABBDFF2-A73C-4B69-AD3A-144FF5BA0FC8}" type="presParOf" srcId="{AEF5484C-3564-4463-BE73-24553A66C0DB}" destId="{559B882B-7C80-4BCE-9500-8FC4BD809954}" srcOrd="1" destOrd="0" presId="urn:microsoft.com/office/officeart/2005/8/layout/vList2"/>
    <dgm:cxn modelId="{89CC3F64-B116-4592-ACCB-EB86D5FBCEED}" type="presParOf" srcId="{AEF5484C-3564-4463-BE73-24553A66C0DB}" destId="{BF00C057-ED6E-47C8-8B74-3BFA358E09D1}" srcOrd="2" destOrd="0" presId="urn:microsoft.com/office/officeart/2005/8/layout/vList2"/>
    <dgm:cxn modelId="{00E48BC9-719E-483D-829D-49E1D3EF79F2}" type="presParOf" srcId="{AEF5484C-3564-4463-BE73-24553A66C0DB}" destId="{EA02D7E2-CC97-4C3C-837E-E0D17D6D6F30}" srcOrd="3" destOrd="0" presId="urn:microsoft.com/office/officeart/2005/8/layout/vList2"/>
    <dgm:cxn modelId="{26A887B5-AA86-4DDA-A1EA-CB60C5329A89}" type="presParOf" srcId="{AEF5484C-3564-4463-BE73-24553A66C0DB}" destId="{8CA60289-7985-4D22-82CD-4C23B4F01B5A}" srcOrd="4" destOrd="0" presId="urn:microsoft.com/office/officeart/2005/8/layout/vList2"/>
    <dgm:cxn modelId="{5237A1D7-F9AD-49A7-B93D-828F3D738C88}" type="presParOf" srcId="{AEF5484C-3564-4463-BE73-24553A66C0DB}" destId="{F93D0CE1-FF79-4B05-9C57-ABE857BB70BD}" srcOrd="5" destOrd="0" presId="urn:microsoft.com/office/officeart/2005/8/layout/vList2"/>
    <dgm:cxn modelId="{C42B0CFA-9467-412D-B622-0E8BE940AEC4}" type="presParOf" srcId="{AEF5484C-3564-4463-BE73-24553A66C0DB}" destId="{82ED096F-004D-45AD-A1E9-D663C5F26BE8}" srcOrd="6" destOrd="0" presId="urn:microsoft.com/office/officeart/2005/8/layout/vList2"/>
    <dgm:cxn modelId="{DFFBE897-C834-4D49-A784-80C89FDF19F0}" type="presParOf" srcId="{AEF5484C-3564-4463-BE73-24553A66C0DB}" destId="{33FFE3D1-C57A-4391-B7C3-4EB2FA642FCC}" srcOrd="7" destOrd="0" presId="urn:microsoft.com/office/officeart/2005/8/layout/vList2"/>
    <dgm:cxn modelId="{32CBDFE7-8B62-4142-BAC8-839AD63BBDEB}" type="presParOf" srcId="{AEF5484C-3564-4463-BE73-24553A66C0DB}" destId="{1E842AD7-4C34-4B94-971A-9AF0C3B6E76E}" srcOrd="8" destOrd="0" presId="urn:microsoft.com/office/officeart/2005/8/layout/vList2"/>
    <dgm:cxn modelId="{D67C6915-248A-4903-8818-80F7C270C238}" type="presParOf" srcId="{AEF5484C-3564-4463-BE73-24553A66C0DB}" destId="{DA17E381-0112-4924-8FBE-06A8DBADAC7E}" srcOrd="9" destOrd="0" presId="urn:microsoft.com/office/officeart/2005/8/layout/vList2"/>
    <dgm:cxn modelId="{35030DC5-8004-4021-AB48-C2093A80D23E}" type="presParOf" srcId="{AEF5484C-3564-4463-BE73-24553A66C0DB}" destId="{BD034ABE-7CE3-40A6-BA60-2798D5DF19E0}" srcOrd="10" destOrd="0" presId="urn:microsoft.com/office/officeart/2005/8/layout/vList2"/>
    <dgm:cxn modelId="{51334E9A-03EF-481E-A506-C7AA23C912F7}" type="presParOf" srcId="{AEF5484C-3564-4463-BE73-24553A66C0DB}" destId="{DD59BDF0-93C4-46DE-8F96-CAC0A18CE329}" srcOrd="11" destOrd="0" presId="urn:microsoft.com/office/officeart/2005/8/layout/vList2"/>
    <dgm:cxn modelId="{383EE63E-2FDE-4459-AFBA-376697BFDD54}" type="presParOf" srcId="{AEF5484C-3564-4463-BE73-24553A66C0DB}" destId="{38C70FAD-160D-4427-80FA-9A77CD4F5D85}"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AC4A75-4D23-42F8-929C-E6E01C047C8C}">
      <dsp:nvSpPr>
        <dsp:cNvPr id="0" name=""/>
        <dsp:cNvSpPr/>
      </dsp:nvSpPr>
      <dsp:spPr>
        <a:xfrm rot="10800000">
          <a:off x="1656397" y="2264"/>
          <a:ext cx="5883127" cy="698230"/>
        </a:xfrm>
        <a:prstGeom prst="homePlate">
          <a:avLst/>
        </a:prstGeom>
        <a:solidFill>
          <a:schemeClr val="accent1">
            <a:shade val="80000"/>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307900" tIns="72390" rIns="135128" bIns="72390" numCol="1" spcCol="1270" anchor="ctr" anchorCtr="0">
          <a:noAutofit/>
        </a:bodyPr>
        <a:lstStyle/>
        <a:p>
          <a:pPr lvl="0" algn="ctr" defTabSz="844550">
            <a:lnSpc>
              <a:spcPct val="90000"/>
            </a:lnSpc>
            <a:spcBef>
              <a:spcPct val="0"/>
            </a:spcBef>
            <a:spcAft>
              <a:spcPct val="35000"/>
            </a:spcAft>
          </a:pPr>
          <a:r>
            <a:rPr lang="fr-FR" altLang="fr-FR" sz="1900" kern="1200" dirty="0" smtClean="0">
              <a:latin typeface="+mn-lt"/>
              <a:cs typeface="Arial" charset="0"/>
            </a:rPr>
            <a:t>Toute l’information est disponible au format numérique,</a:t>
          </a:r>
          <a:endParaRPr lang="fr-FR" sz="1900" kern="1200" dirty="0"/>
        </a:p>
      </dsp:txBody>
      <dsp:txXfrm rot="10800000">
        <a:off x="1830954" y="2264"/>
        <a:ext cx="5708570" cy="698230"/>
      </dsp:txXfrm>
    </dsp:sp>
    <dsp:sp modelId="{A7BDE485-106C-480E-87F3-84C792BFCB43}">
      <dsp:nvSpPr>
        <dsp:cNvPr id="0" name=""/>
        <dsp:cNvSpPr/>
      </dsp:nvSpPr>
      <dsp:spPr>
        <a:xfrm>
          <a:off x="1307282" y="2264"/>
          <a:ext cx="698230" cy="698230"/>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25000" r="-25000"/>
          </a:stretch>
        </a:blipFill>
        <a:ln>
          <a:noFill/>
        </a:ln>
        <a:effectLst>
          <a:outerShdw blurRad="40000" dist="23000" dir="5400000" rotWithShape="0">
            <a:srgbClr val="000000">
              <a:alpha val="35000"/>
            </a:srgbClr>
          </a:outerShdw>
        </a:effectLst>
        <a:sp3d z="50080" prstMaterial="plastic">
          <a:bevelT w="50800" h="50800"/>
          <a:bevelB w="50800" h="50800"/>
        </a:sp3d>
      </dsp:spPr>
      <dsp:style>
        <a:lnRef idx="0">
          <a:scrgbClr r="0" g="0" b="0"/>
        </a:lnRef>
        <a:fillRef idx="1">
          <a:scrgbClr r="0" g="0" b="0"/>
        </a:fillRef>
        <a:effectRef idx="2">
          <a:scrgbClr r="0" g="0" b="0"/>
        </a:effectRef>
        <a:fontRef idx="minor"/>
      </dsp:style>
    </dsp:sp>
    <dsp:sp modelId="{8CC1FF0C-E4A2-4B61-914E-C1C36B5A188B}">
      <dsp:nvSpPr>
        <dsp:cNvPr id="0" name=""/>
        <dsp:cNvSpPr/>
      </dsp:nvSpPr>
      <dsp:spPr>
        <a:xfrm rot="10800000">
          <a:off x="1656397" y="908921"/>
          <a:ext cx="5883127" cy="698230"/>
        </a:xfrm>
        <a:prstGeom prst="homePlate">
          <a:avLst/>
        </a:prstGeom>
        <a:solidFill>
          <a:schemeClr val="accent1">
            <a:shade val="80000"/>
            <a:hueOff val="61249"/>
            <a:satOff val="-878"/>
            <a:lumOff val="5123"/>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307900" tIns="72390" rIns="135128" bIns="72390" numCol="1" spcCol="1270" anchor="ctr" anchorCtr="0">
          <a:noAutofit/>
        </a:bodyPr>
        <a:lstStyle/>
        <a:p>
          <a:pPr lvl="0" algn="ctr" defTabSz="844550">
            <a:lnSpc>
              <a:spcPct val="90000"/>
            </a:lnSpc>
            <a:spcBef>
              <a:spcPct val="0"/>
            </a:spcBef>
            <a:spcAft>
              <a:spcPct val="35000"/>
            </a:spcAft>
          </a:pPr>
          <a:r>
            <a:rPr lang="fr-FR" altLang="fr-FR" sz="1900" kern="1200" dirty="0" smtClean="0">
              <a:latin typeface="+mn-lt"/>
              <a:cs typeface="Arial" charset="0"/>
            </a:rPr>
            <a:t>La reconnaissance vocale permet de capturer de l’information en temps réel dans le DPI,</a:t>
          </a:r>
          <a:endParaRPr lang="fr-FR" sz="1900" kern="1200" dirty="0"/>
        </a:p>
      </dsp:txBody>
      <dsp:txXfrm rot="10800000">
        <a:off x="1830954" y="908921"/>
        <a:ext cx="5708570" cy="698230"/>
      </dsp:txXfrm>
    </dsp:sp>
    <dsp:sp modelId="{32989316-FAAB-483A-B0F4-CB93E2373FF4}">
      <dsp:nvSpPr>
        <dsp:cNvPr id="0" name=""/>
        <dsp:cNvSpPr/>
      </dsp:nvSpPr>
      <dsp:spPr>
        <a:xfrm>
          <a:off x="1307282" y="908921"/>
          <a:ext cx="698230" cy="698230"/>
        </a:xfrm>
        <a:prstGeom prst="ellipse">
          <a:avLst/>
        </a:prstGeom>
        <a:blipFill rotWithShape="1">
          <a:blip xmlns:r="http://schemas.openxmlformats.org/officeDocument/2006/relationships" r:embed="rId2"/>
          <a:stretch>
            <a:fillRect/>
          </a:stretch>
        </a:blipFill>
        <a:ln>
          <a:noFill/>
        </a:ln>
        <a:effectLst>
          <a:outerShdw blurRad="40000" dist="23000" dir="5400000" rotWithShape="0">
            <a:srgbClr val="000000">
              <a:alpha val="35000"/>
            </a:srgbClr>
          </a:outerShdw>
        </a:effectLst>
        <a:sp3d z="50080" prstMaterial="plastic">
          <a:bevelT w="50800" h="50800"/>
          <a:bevelB w="50800" h="50800"/>
        </a:sp3d>
      </dsp:spPr>
      <dsp:style>
        <a:lnRef idx="0">
          <a:scrgbClr r="0" g="0" b="0"/>
        </a:lnRef>
        <a:fillRef idx="1">
          <a:scrgbClr r="0" g="0" b="0"/>
        </a:fillRef>
        <a:effectRef idx="2">
          <a:scrgbClr r="0" g="0" b="0"/>
        </a:effectRef>
        <a:fontRef idx="minor"/>
      </dsp:style>
    </dsp:sp>
    <dsp:sp modelId="{82558325-A1F0-426D-8AE3-89D52A596FF4}">
      <dsp:nvSpPr>
        <dsp:cNvPr id="0" name=""/>
        <dsp:cNvSpPr/>
      </dsp:nvSpPr>
      <dsp:spPr>
        <a:xfrm rot="10800000">
          <a:off x="1656397" y="1815579"/>
          <a:ext cx="5883127" cy="698230"/>
        </a:xfrm>
        <a:prstGeom prst="homePlate">
          <a:avLst/>
        </a:prstGeom>
        <a:solidFill>
          <a:schemeClr val="accent1">
            <a:shade val="80000"/>
            <a:hueOff val="122498"/>
            <a:satOff val="-1757"/>
            <a:lumOff val="10246"/>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307900" tIns="72390" rIns="135128" bIns="72390" numCol="1" spcCol="1270" anchor="ctr" anchorCtr="0">
          <a:noAutofit/>
        </a:bodyPr>
        <a:lstStyle/>
        <a:p>
          <a:pPr lvl="0" algn="ctr" defTabSz="844550">
            <a:lnSpc>
              <a:spcPct val="90000"/>
            </a:lnSpc>
            <a:spcBef>
              <a:spcPct val="0"/>
            </a:spcBef>
            <a:spcAft>
              <a:spcPct val="35000"/>
            </a:spcAft>
          </a:pPr>
          <a:r>
            <a:rPr lang="fr-FR" altLang="fr-FR" sz="1900" kern="1200" dirty="0" smtClean="0">
              <a:latin typeface="+mn-lt"/>
              <a:cs typeface="Arial" charset="0"/>
            </a:rPr>
            <a:t>Le DPI est adapté à chaque spécialité et dans tous les contextes (consultation, bloc, staff…),</a:t>
          </a:r>
          <a:endParaRPr lang="fr-FR" sz="1900" kern="1200" dirty="0"/>
        </a:p>
      </dsp:txBody>
      <dsp:txXfrm rot="10800000">
        <a:off x="1830954" y="1815579"/>
        <a:ext cx="5708570" cy="698230"/>
      </dsp:txXfrm>
    </dsp:sp>
    <dsp:sp modelId="{AEA4FB35-7AA0-4DD6-AC4B-498D6E84DDD3}">
      <dsp:nvSpPr>
        <dsp:cNvPr id="0" name=""/>
        <dsp:cNvSpPr/>
      </dsp:nvSpPr>
      <dsp:spPr>
        <a:xfrm>
          <a:off x="1307282" y="1815579"/>
          <a:ext cx="698230" cy="698230"/>
        </a:xfrm>
        <a:prstGeom prst="ellipse">
          <a:avLst/>
        </a:prstGeom>
        <a:blipFill rotWithShape="1">
          <a:blip xmlns:r="http://schemas.openxmlformats.org/officeDocument/2006/relationships" r:embed="rId2"/>
          <a:stretch>
            <a:fillRect/>
          </a:stretch>
        </a:blipFill>
        <a:ln>
          <a:noFill/>
        </a:ln>
        <a:effectLst>
          <a:outerShdw blurRad="40000" dist="23000" dir="5400000" rotWithShape="0">
            <a:srgbClr val="000000">
              <a:alpha val="35000"/>
            </a:srgbClr>
          </a:outerShdw>
        </a:effectLst>
        <a:sp3d z="50080" prstMaterial="plastic">
          <a:bevelT w="50800" h="50800"/>
          <a:bevelB w="50800" h="50800"/>
        </a:sp3d>
      </dsp:spPr>
      <dsp:style>
        <a:lnRef idx="0">
          <a:scrgbClr r="0" g="0" b="0"/>
        </a:lnRef>
        <a:fillRef idx="1">
          <a:scrgbClr r="0" g="0" b="0"/>
        </a:fillRef>
        <a:effectRef idx="2">
          <a:scrgbClr r="0" g="0" b="0"/>
        </a:effectRef>
        <a:fontRef idx="minor"/>
      </dsp:style>
    </dsp:sp>
    <dsp:sp modelId="{51E5D80C-3900-4BC9-9F13-D80FC79135A8}">
      <dsp:nvSpPr>
        <dsp:cNvPr id="0" name=""/>
        <dsp:cNvSpPr/>
      </dsp:nvSpPr>
      <dsp:spPr>
        <a:xfrm rot="10800000">
          <a:off x="1656397" y="2722236"/>
          <a:ext cx="5883127" cy="698230"/>
        </a:xfrm>
        <a:prstGeom prst="homePlate">
          <a:avLst/>
        </a:prstGeom>
        <a:solidFill>
          <a:schemeClr val="accent1">
            <a:shade val="80000"/>
            <a:hueOff val="183747"/>
            <a:satOff val="-2635"/>
            <a:lumOff val="15369"/>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307900" tIns="72390" rIns="135128" bIns="72390" numCol="1" spcCol="1270" anchor="ctr" anchorCtr="0">
          <a:noAutofit/>
        </a:bodyPr>
        <a:lstStyle/>
        <a:p>
          <a:pPr lvl="0" algn="ctr" defTabSz="844550">
            <a:lnSpc>
              <a:spcPct val="90000"/>
            </a:lnSpc>
            <a:spcBef>
              <a:spcPct val="0"/>
            </a:spcBef>
            <a:spcAft>
              <a:spcPct val="35000"/>
            </a:spcAft>
          </a:pPr>
          <a:r>
            <a:rPr lang="fr-FR" altLang="fr-FR" sz="1900" kern="1200" dirty="0" smtClean="0">
              <a:latin typeface="+mn-lt"/>
              <a:cs typeface="Arial" charset="0"/>
            </a:rPr>
            <a:t>La production de documents médicaux est automatisée (DxCare + </a:t>
          </a:r>
          <a:r>
            <a:rPr lang="fr-FR" altLang="fr-FR" sz="1900" kern="1200" dirty="0" err="1" smtClean="0">
              <a:latin typeface="+mn-lt"/>
              <a:cs typeface="Arial" charset="0"/>
            </a:rPr>
            <a:t>Reco</a:t>
          </a:r>
          <a:r>
            <a:rPr lang="fr-FR" altLang="fr-FR" sz="1900" kern="1200" dirty="0" smtClean="0">
              <a:latin typeface="+mn-lt"/>
              <a:cs typeface="Arial" charset="0"/>
            </a:rPr>
            <a:t> vocale),</a:t>
          </a:r>
          <a:endParaRPr lang="fr-FR" sz="1900" kern="1200" dirty="0"/>
        </a:p>
      </dsp:txBody>
      <dsp:txXfrm rot="10800000">
        <a:off x="1830954" y="2722236"/>
        <a:ext cx="5708570" cy="698230"/>
      </dsp:txXfrm>
    </dsp:sp>
    <dsp:sp modelId="{86121B9E-F6A2-4497-8DA6-63D0551FF92E}">
      <dsp:nvSpPr>
        <dsp:cNvPr id="0" name=""/>
        <dsp:cNvSpPr/>
      </dsp:nvSpPr>
      <dsp:spPr>
        <a:xfrm>
          <a:off x="1307282" y="2722236"/>
          <a:ext cx="698230" cy="698230"/>
        </a:xfrm>
        <a:prstGeom prst="ellipse">
          <a:avLst/>
        </a:prstGeom>
        <a:blipFill rotWithShape="1">
          <a:blip xmlns:r="http://schemas.openxmlformats.org/officeDocument/2006/relationships" r:embed="rId2"/>
          <a:stretch>
            <a:fillRect/>
          </a:stretch>
        </a:blipFill>
        <a:ln>
          <a:noFill/>
        </a:ln>
        <a:effectLst>
          <a:outerShdw blurRad="40000" dist="23000" dir="5400000" rotWithShape="0">
            <a:srgbClr val="000000">
              <a:alpha val="35000"/>
            </a:srgbClr>
          </a:outerShdw>
        </a:effectLst>
        <a:sp3d z="50080" prstMaterial="plastic">
          <a:bevelT w="50800" h="50800"/>
          <a:bevelB w="50800" h="50800"/>
        </a:sp3d>
      </dsp:spPr>
      <dsp:style>
        <a:lnRef idx="0">
          <a:scrgbClr r="0" g="0" b="0"/>
        </a:lnRef>
        <a:fillRef idx="1">
          <a:scrgbClr r="0" g="0" b="0"/>
        </a:fillRef>
        <a:effectRef idx="2">
          <a:scrgbClr r="0" g="0" b="0"/>
        </a:effectRef>
        <a:fontRef idx="minor"/>
      </dsp:style>
    </dsp:sp>
    <dsp:sp modelId="{116CE449-885B-449D-8D32-7FEB568A719B}">
      <dsp:nvSpPr>
        <dsp:cNvPr id="0" name=""/>
        <dsp:cNvSpPr/>
      </dsp:nvSpPr>
      <dsp:spPr>
        <a:xfrm rot="10800000">
          <a:off x="1656397" y="3628893"/>
          <a:ext cx="5883127" cy="698230"/>
        </a:xfrm>
        <a:prstGeom prst="homePlate">
          <a:avLst/>
        </a:prstGeom>
        <a:solidFill>
          <a:schemeClr val="accent1">
            <a:shade val="80000"/>
            <a:hueOff val="244997"/>
            <a:satOff val="-3514"/>
            <a:lumOff val="20492"/>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307900" tIns="72390" rIns="135128" bIns="72390" numCol="1" spcCol="1270" anchor="ctr" anchorCtr="0">
          <a:noAutofit/>
        </a:bodyPr>
        <a:lstStyle/>
        <a:p>
          <a:pPr lvl="0" algn="ctr" defTabSz="844550">
            <a:lnSpc>
              <a:spcPct val="90000"/>
            </a:lnSpc>
            <a:spcBef>
              <a:spcPct val="0"/>
            </a:spcBef>
            <a:spcAft>
              <a:spcPct val="35000"/>
            </a:spcAft>
          </a:pPr>
          <a:r>
            <a:rPr lang="fr-FR" altLang="fr-FR" sz="1900" kern="1200" dirty="0" smtClean="0">
              <a:latin typeface="+mn-lt"/>
              <a:cs typeface="Arial" charset="0"/>
            </a:rPr>
            <a:t>Les courriers sont envoyés en temps réel par messagerie sécurisée, sans intermédiaire,</a:t>
          </a:r>
          <a:endParaRPr lang="fr-FR" sz="1900" kern="1200" dirty="0"/>
        </a:p>
      </dsp:txBody>
      <dsp:txXfrm rot="10800000">
        <a:off x="1830954" y="3628893"/>
        <a:ext cx="5708570" cy="698230"/>
      </dsp:txXfrm>
    </dsp:sp>
    <dsp:sp modelId="{6801E96B-AB91-4E02-8C83-902A212A8F1A}">
      <dsp:nvSpPr>
        <dsp:cNvPr id="0" name=""/>
        <dsp:cNvSpPr/>
      </dsp:nvSpPr>
      <dsp:spPr>
        <a:xfrm>
          <a:off x="1307282" y="3628893"/>
          <a:ext cx="698230" cy="698230"/>
        </a:xfrm>
        <a:prstGeom prst="ellipse">
          <a:avLst/>
        </a:prstGeom>
        <a:blipFill rotWithShape="1">
          <a:blip xmlns:r="http://schemas.openxmlformats.org/officeDocument/2006/relationships" r:embed="rId2"/>
          <a:stretch>
            <a:fillRect/>
          </a:stretch>
        </a:blipFill>
        <a:ln>
          <a:noFill/>
        </a:ln>
        <a:effectLst>
          <a:outerShdw blurRad="40000" dist="23000" dir="5400000" rotWithShape="0">
            <a:srgbClr val="000000">
              <a:alpha val="35000"/>
            </a:srgbClr>
          </a:outerShdw>
        </a:effectLst>
        <a:sp3d z="50080" prstMaterial="plastic">
          <a:bevelT w="50800" h="50800"/>
          <a:bevelB w="50800" h="50800"/>
        </a:sp3d>
      </dsp:spPr>
      <dsp:style>
        <a:lnRef idx="0">
          <a:scrgbClr r="0" g="0" b="0"/>
        </a:lnRef>
        <a:fillRef idx="1">
          <a:scrgbClr r="0" g="0" b="0"/>
        </a:fillRef>
        <a:effectRef idx="2">
          <a:scrgbClr r="0" g="0" b="0"/>
        </a:effectRef>
        <a:fontRef idx="minor"/>
      </dsp:style>
    </dsp:sp>
    <dsp:sp modelId="{1CD41B6A-B3AD-4F4C-80A6-9F7DD1E57F39}">
      <dsp:nvSpPr>
        <dsp:cNvPr id="0" name=""/>
        <dsp:cNvSpPr/>
      </dsp:nvSpPr>
      <dsp:spPr>
        <a:xfrm rot="10800000">
          <a:off x="1656397" y="4535551"/>
          <a:ext cx="5883127" cy="698230"/>
        </a:xfrm>
        <a:prstGeom prst="homePlate">
          <a:avLst/>
        </a:prstGeom>
        <a:solidFill>
          <a:schemeClr val="accent1">
            <a:shade val="80000"/>
            <a:hueOff val="306246"/>
            <a:satOff val="-4392"/>
            <a:lumOff val="25615"/>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307900" tIns="72390" rIns="135128" bIns="72390" numCol="1" spcCol="1270" anchor="ctr" anchorCtr="0">
          <a:noAutofit/>
        </a:bodyPr>
        <a:lstStyle/>
        <a:p>
          <a:pPr lvl="0" algn="ctr" defTabSz="844550">
            <a:lnSpc>
              <a:spcPct val="90000"/>
            </a:lnSpc>
            <a:spcBef>
              <a:spcPct val="0"/>
            </a:spcBef>
            <a:spcAft>
              <a:spcPct val="35000"/>
            </a:spcAft>
          </a:pPr>
          <a:r>
            <a:rPr lang="fr-FR" altLang="fr-FR" sz="1900" kern="1200" dirty="0" smtClean="0">
              <a:latin typeface="+mn-lt"/>
              <a:cs typeface="Arial" charset="0"/>
            </a:rPr>
            <a:t>Le patient sort de l’hôpital avec son courrier à la main.</a:t>
          </a:r>
        </a:p>
      </dsp:txBody>
      <dsp:txXfrm rot="10800000">
        <a:off x="1830954" y="4535551"/>
        <a:ext cx="5708570" cy="698230"/>
      </dsp:txXfrm>
    </dsp:sp>
    <dsp:sp modelId="{E02AD221-2E74-4712-A104-3E1BF28BCC92}">
      <dsp:nvSpPr>
        <dsp:cNvPr id="0" name=""/>
        <dsp:cNvSpPr/>
      </dsp:nvSpPr>
      <dsp:spPr>
        <a:xfrm>
          <a:off x="1307282" y="4535551"/>
          <a:ext cx="698230" cy="698230"/>
        </a:xfrm>
        <a:prstGeom prst="ellipse">
          <a:avLst/>
        </a:prstGeom>
        <a:blipFill rotWithShape="1">
          <a:blip xmlns:r="http://schemas.openxmlformats.org/officeDocument/2006/relationships" r:embed="rId2"/>
          <a:stretch>
            <a:fillRect/>
          </a:stretch>
        </a:blipFill>
        <a:ln>
          <a:noFill/>
        </a:ln>
        <a:effectLst>
          <a:outerShdw blurRad="40000" dist="23000" dir="5400000" rotWithShape="0">
            <a:srgbClr val="000000">
              <a:alpha val="35000"/>
            </a:srgbClr>
          </a:outerShdw>
        </a:effectLst>
        <a:sp3d z="50080" prstMaterial="plastic">
          <a:bevelT w="50800" h="50800"/>
          <a:bevelB w="50800" h="50800"/>
        </a:sp3d>
      </dsp:spPr>
      <dsp:style>
        <a:lnRef idx="0">
          <a:scrgbClr r="0" g="0" b="0"/>
        </a:lnRef>
        <a:fillRef idx="1">
          <a:scrgbClr r="0" g="0" b="0"/>
        </a:fillRef>
        <a:effectRef idx="2">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9DC87B-8F40-4394-8DE7-67AFD6DC37B2}">
      <dsp:nvSpPr>
        <dsp:cNvPr id="0" name=""/>
        <dsp:cNvSpPr/>
      </dsp:nvSpPr>
      <dsp:spPr>
        <a:xfrm>
          <a:off x="0" y="103528"/>
          <a:ext cx="7992888" cy="45571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fr-FR" sz="1900" kern="1200" dirty="0" smtClean="0">
              <a:latin typeface="+mn-lt"/>
            </a:rPr>
            <a:t>100% des services couverts (hors réanimation) en 18 mois,</a:t>
          </a:r>
          <a:endParaRPr lang="fr-FR" sz="1900" kern="1200" dirty="0"/>
        </a:p>
      </dsp:txBody>
      <dsp:txXfrm>
        <a:off x="22246" y="125774"/>
        <a:ext cx="7948396" cy="411223"/>
      </dsp:txXfrm>
    </dsp:sp>
    <dsp:sp modelId="{BF00C057-ED6E-47C8-8B74-3BFA358E09D1}">
      <dsp:nvSpPr>
        <dsp:cNvPr id="0" name=""/>
        <dsp:cNvSpPr/>
      </dsp:nvSpPr>
      <dsp:spPr>
        <a:xfrm>
          <a:off x="0" y="613963"/>
          <a:ext cx="7992888" cy="45571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fr-FR" sz="1900" kern="1200" dirty="0" smtClean="0">
              <a:latin typeface="+mn-lt"/>
            </a:rPr>
            <a:t>300 scanners (boxes de consultation et secrétariats),</a:t>
          </a:r>
        </a:p>
      </dsp:txBody>
      <dsp:txXfrm>
        <a:off x="22246" y="636209"/>
        <a:ext cx="7948396" cy="411223"/>
      </dsp:txXfrm>
    </dsp:sp>
    <dsp:sp modelId="{8CA60289-7985-4D22-82CD-4C23B4F01B5A}">
      <dsp:nvSpPr>
        <dsp:cNvPr id="0" name=""/>
        <dsp:cNvSpPr/>
      </dsp:nvSpPr>
      <dsp:spPr>
        <a:xfrm>
          <a:off x="0" y="1124398"/>
          <a:ext cx="7992888" cy="45571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fr-FR" sz="1900" kern="1200" dirty="0" smtClean="0">
              <a:latin typeface="+mn-lt"/>
            </a:rPr>
            <a:t>170 chariots informatiques mobiles,</a:t>
          </a:r>
        </a:p>
      </dsp:txBody>
      <dsp:txXfrm>
        <a:off x="22246" y="1146644"/>
        <a:ext cx="7948396" cy="411223"/>
      </dsp:txXfrm>
    </dsp:sp>
    <dsp:sp modelId="{82ED096F-004D-45AD-A1E9-D663C5F26BE8}">
      <dsp:nvSpPr>
        <dsp:cNvPr id="0" name=""/>
        <dsp:cNvSpPr/>
      </dsp:nvSpPr>
      <dsp:spPr>
        <a:xfrm>
          <a:off x="0" y="1634833"/>
          <a:ext cx="7992888" cy="45571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fr-FR" sz="1900" kern="1200" dirty="0" smtClean="0">
              <a:latin typeface="+mn-lt"/>
            </a:rPr>
            <a:t>7 millions de pages numérisées,</a:t>
          </a:r>
        </a:p>
      </dsp:txBody>
      <dsp:txXfrm>
        <a:off x="22246" y="1657079"/>
        <a:ext cx="7948396" cy="411223"/>
      </dsp:txXfrm>
    </dsp:sp>
    <dsp:sp modelId="{1E842AD7-4C34-4B94-971A-9AF0C3B6E76E}">
      <dsp:nvSpPr>
        <dsp:cNvPr id="0" name=""/>
        <dsp:cNvSpPr/>
      </dsp:nvSpPr>
      <dsp:spPr>
        <a:xfrm>
          <a:off x="0" y="2145268"/>
          <a:ext cx="7992888" cy="45571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fr-FR" sz="1900" kern="1200" dirty="0" smtClean="0">
              <a:latin typeface="+mn-lt"/>
            </a:rPr>
            <a:t>Reconnaissance vocale (depuis septembre 2015) :</a:t>
          </a:r>
        </a:p>
      </dsp:txBody>
      <dsp:txXfrm>
        <a:off x="22246" y="2167514"/>
        <a:ext cx="7948396" cy="411223"/>
      </dsp:txXfrm>
    </dsp:sp>
    <dsp:sp modelId="{DA17E381-0112-4924-8FBE-06A8DBADAC7E}">
      <dsp:nvSpPr>
        <dsp:cNvPr id="0" name=""/>
        <dsp:cNvSpPr/>
      </dsp:nvSpPr>
      <dsp:spPr>
        <a:xfrm>
          <a:off x="0" y="2600983"/>
          <a:ext cx="7992888" cy="12978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3774" tIns="24130" rIns="135128" bIns="24130" numCol="1" spcCol="1270" anchor="t" anchorCtr="0">
          <a:noAutofit/>
        </a:bodyPr>
        <a:lstStyle/>
        <a:p>
          <a:pPr marL="114300" lvl="1" indent="-114300" algn="l" defTabSz="666750">
            <a:lnSpc>
              <a:spcPct val="90000"/>
            </a:lnSpc>
            <a:spcBef>
              <a:spcPct val="0"/>
            </a:spcBef>
            <a:spcAft>
              <a:spcPct val="20000"/>
            </a:spcAft>
            <a:buChar char="••"/>
          </a:pPr>
          <a:r>
            <a:rPr lang="fr-FR" sz="1500" kern="1200" dirty="0" smtClean="0">
              <a:latin typeface="+mn-lt"/>
            </a:rPr>
            <a:t>260 utilisateurs réguliers (89.000 sessions),</a:t>
          </a:r>
        </a:p>
        <a:p>
          <a:pPr marL="114300" lvl="1" indent="-114300" algn="l" defTabSz="666750">
            <a:lnSpc>
              <a:spcPct val="90000"/>
            </a:lnSpc>
            <a:spcBef>
              <a:spcPct val="0"/>
            </a:spcBef>
            <a:spcAft>
              <a:spcPct val="20000"/>
            </a:spcAft>
            <a:buChar char="••"/>
          </a:pPr>
          <a:r>
            <a:rPr lang="fr-FR" sz="1500" kern="1200" dirty="0" smtClean="0">
              <a:latin typeface="+mn-lt"/>
            </a:rPr>
            <a:t>1.600 heures de reconnaissance vocale,</a:t>
          </a:r>
        </a:p>
        <a:p>
          <a:pPr marL="114300" lvl="1" indent="-114300" algn="l" defTabSz="666750">
            <a:lnSpc>
              <a:spcPct val="90000"/>
            </a:lnSpc>
            <a:spcBef>
              <a:spcPct val="0"/>
            </a:spcBef>
            <a:spcAft>
              <a:spcPct val="20000"/>
            </a:spcAft>
            <a:buChar char="••"/>
          </a:pPr>
          <a:r>
            <a:rPr lang="fr-FR" sz="1500" kern="1200" dirty="0" smtClean="0">
              <a:latin typeface="+mn-lt"/>
            </a:rPr>
            <a:t>55 millions de caractères reconnus,</a:t>
          </a:r>
        </a:p>
        <a:p>
          <a:pPr marL="114300" lvl="1" indent="-114300" algn="l" defTabSz="666750">
            <a:lnSpc>
              <a:spcPct val="90000"/>
            </a:lnSpc>
            <a:spcBef>
              <a:spcPct val="0"/>
            </a:spcBef>
            <a:spcAft>
              <a:spcPct val="20000"/>
            </a:spcAft>
            <a:buChar char="••"/>
          </a:pPr>
          <a:r>
            <a:rPr lang="fr-FR" sz="1500" kern="1200" dirty="0" smtClean="0">
              <a:latin typeface="+mn-lt"/>
            </a:rPr>
            <a:t>3800 insertions automatiques,</a:t>
          </a:r>
        </a:p>
        <a:p>
          <a:pPr marL="114300" lvl="1" indent="-114300" algn="l" defTabSz="666750">
            <a:lnSpc>
              <a:spcPct val="90000"/>
            </a:lnSpc>
            <a:spcBef>
              <a:spcPct val="0"/>
            </a:spcBef>
            <a:spcAft>
              <a:spcPct val="20000"/>
            </a:spcAft>
            <a:buChar char="••"/>
          </a:pPr>
          <a:r>
            <a:rPr lang="fr-FR" sz="1500" kern="1200" dirty="0" smtClean="0">
              <a:latin typeface="+mn-lt"/>
            </a:rPr>
            <a:t>95,2% de mots reconnus.</a:t>
          </a:r>
        </a:p>
      </dsp:txBody>
      <dsp:txXfrm>
        <a:off x="0" y="2600983"/>
        <a:ext cx="7992888" cy="1297889"/>
      </dsp:txXfrm>
    </dsp:sp>
    <dsp:sp modelId="{BD034ABE-7CE3-40A6-BA60-2798D5DF19E0}">
      <dsp:nvSpPr>
        <dsp:cNvPr id="0" name=""/>
        <dsp:cNvSpPr/>
      </dsp:nvSpPr>
      <dsp:spPr>
        <a:xfrm>
          <a:off x="0" y="3898873"/>
          <a:ext cx="7992888" cy="45571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fr-FR" sz="1900" kern="1200" dirty="0" smtClean="0">
              <a:latin typeface="+mn-lt"/>
            </a:rPr>
            <a:t>Taux d’envoi de CRH le jour de la sortie : 43%,</a:t>
          </a:r>
        </a:p>
      </dsp:txBody>
      <dsp:txXfrm>
        <a:off x="22246" y="3921119"/>
        <a:ext cx="7948396" cy="411223"/>
      </dsp:txXfrm>
    </dsp:sp>
    <dsp:sp modelId="{38C70FAD-160D-4427-80FA-9A77CD4F5D85}">
      <dsp:nvSpPr>
        <dsp:cNvPr id="0" name=""/>
        <dsp:cNvSpPr/>
      </dsp:nvSpPr>
      <dsp:spPr>
        <a:xfrm>
          <a:off x="0" y="4409308"/>
          <a:ext cx="7992888" cy="45571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fr-FR" sz="1900" kern="1200" dirty="0" smtClean="0">
              <a:latin typeface="+mn-lt"/>
            </a:rPr>
            <a:t>Taux d’envoi de courriers de consultation le jour même : 74%.</a:t>
          </a:r>
        </a:p>
      </dsp:txBody>
      <dsp:txXfrm>
        <a:off x="22246" y="4431554"/>
        <a:ext cx="7948396" cy="411223"/>
      </dsp:txXfrm>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eaLnBrk="1" hangingPunct="1">
              <a:defRPr sz="1200"/>
            </a:lvl1pPr>
          </a:lstStyle>
          <a:p>
            <a:pPr>
              <a:defRPr/>
            </a:pPr>
            <a:endParaRPr lang="fr-FR"/>
          </a:p>
        </p:txBody>
      </p:sp>
      <p:sp>
        <p:nvSpPr>
          <p:cNvPr id="3" name="Espace réservé de la date 2"/>
          <p:cNvSpPr>
            <a:spLocks noGrp="1"/>
          </p:cNvSpPr>
          <p:nvPr>
            <p:ph type="dt" idx="1"/>
          </p:nvPr>
        </p:nvSpPr>
        <p:spPr>
          <a:xfrm>
            <a:off x="3849688" y="0"/>
            <a:ext cx="2946400" cy="496888"/>
          </a:xfrm>
          <a:prstGeom prst="rect">
            <a:avLst/>
          </a:prstGeom>
        </p:spPr>
        <p:txBody>
          <a:bodyPr vert="horz" lIns="91440" tIns="45720" rIns="91440" bIns="45720" rtlCol="0"/>
          <a:lstStyle>
            <a:lvl1pPr algn="r" eaLnBrk="1" hangingPunct="1">
              <a:defRPr sz="1200"/>
            </a:lvl1pPr>
          </a:lstStyle>
          <a:p>
            <a:pPr>
              <a:defRPr/>
            </a:pPr>
            <a:fld id="{B8E85431-BA5C-422D-95D1-B694B716C76D}" type="datetimeFigureOut">
              <a:rPr lang="fr-FR"/>
              <a:pPr>
                <a:defRPr/>
              </a:pPr>
              <a:t>19/05/2016</a:t>
            </a:fld>
            <a:endParaRPr lang="fr-FR"/>
          </a:p>
        </p:txBody>
      </p:sp>
      <p:sp>
        <p:nvSpPr>
          <p:cNvPr id="4" name="Espace réservé de l'image des diapositives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pPr lvl="0"/>
            <a:endParaRPr lang="fr-FR" noProof="0" smtClean="0"/>
          </a:p>
        </p:txBody>
      </p:sp>
      <p:sp>
        <p:nvSpPr>
          <p:cNvPr id="5" name="Espace réservé des commentaires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fr-FR" noProof="0" smtClean="0"/>
              <a:t>Modifiez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6" name="Espace réservé du pied de page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eaLnBrk="1" hangingPunct="1">
              <a:defRPr sz="1200"/>
            </a:lvl1pPr>
          </a:lstStyle>
          <a:p>
            <a:pPr>
              <a:defRPr/>
            </a:pPr>
            <a:endParaRPr lang="fr-FR"/>
          </a:p>
        </p:txBody>
      </p:sp>
      <p:sp>
        <p:nvSpPr>
          <p:cNvPr id="7" name="Espace réservé du numéro de diapositive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eaLnBrk="1" hangingPunct="1">
              <a:defRPr sz="1200"/>
            </a:lvl1pPr>
          </a:lstStyle>
          <a:p>
            <a:pPr>
              <a:defRPr/>
            </a:pPr>
            <a:fld id="{20747B53-BFA7-4546-B08C-6933382F7ABB}" type="slidenum">
              <a:rPr lang="fr-FR"/>
              <a:pPr>
                <a:defRPr/>
              </a:pPr>
              <a:t>‹N°›</a:t>
            </a:fld>
            <a:endParaRPr lang="fr-FR"/>
          </a:p>
        </p:txBody>
      </p:sp>
    </p:spTree>
    <p:extLst>
      <p:ext uri="{BB962C8B-B14F-4D97-AF65-F5344CB8AC3E}">
        <p14:creationId xmlns:p14="http://schemas.microsoft.com/office/powerpoint/2010/main" val="21093766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4" name="Picture 16" descr="FONDPPT30080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5588" cy="2468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p:cNvSpPr>
            <a:spLocks noGrp="1"/>
          </p:cNvSpPr>
          <p:nvPr>
            <p:ph type="ctrTitle"/>
          </p:nvPr>
        </p:nvSpPr>
        <p:spPr>
          <a:xfrm>
            <a:off x="785786" y="2643182"/>
            <a:ext cx="7772400" cy="1470025"/>
          </a:xfrm>
        </p:spPr>
        <p:txBody>
          <a:bodyPr>
            <a:normAutofit/>
          </a:bodyPr>
          <a:lstStyle>
            <a:lvl1pPr algn="ctr">
              <a:defRPr sz="3600"/>
            </a:lvl1pPr>
          </a:lstStyle>
          <a:p>
            <a:r>
              <a:rPr lang="fr-FR" smtClean="0"/>
              <a:t>Modifiez le style du titre</a:t>
            </a:r>
            <a:endParaRPr lang="fr-FR"/>
          </a:p>
        </p:txBody>
      </p:sp>
      <p:sp>
        <p:nvSpPr>
          <p:cNvPr id="3" name="Sous-titre 2"/>
          <p:cNvSpPr>
            <a:spLocks noGrp="1"/>
          </p:cNvSpPr>
          <p:nvPr>
            <p:ph type="subTitle" idx="1"/>
          </p:nvPr>
        </p:nvSpPr>
        <p:spPr>
          <a:xfrm>
            <a:off x="1371600" y="4429132"/>
            <a:ext cx="6400800" cy="1209668"/>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5" name="Espace réservé du pied de page 4"/>
          <p:cNvSpPr>
            <a:spLocks noGrp="1"/>
          </p:cNvSpPr>
          <p:nvPr>
            <p:ph type="ftr" sz="quarter" idx="10"/>
          </p:nvPr>
        </p:nvSpPr>
        <p:spPr/>
        <p:txBody>
          <a:bodyPr/>
          <a:lstStyle>
            <a:lvl1pPr algn="l">
              <a:defRPr sz="900">
                <a:solidFill>
                  <a:schemeClr val="tx1">
                    <a:lumMod val="65000"/>
                    <a:lumOff val="35000"/>
                  </a:schemeClr>
                </a:solidFill>
                <a:latin typeface="Arial" pitchFamily="34" charset="0"/>
                <a:cs typeface="Arial" pitchFamily="34" charset="0"/>
              </a:defRPr>
            </a:lvl1pPr>
          </a:lstStyle>
          <a:p>
            <a:pPr>
              <a:defRPr/>
            </a:pPr>
            <a:endParaRPr lang="fr-FR"/>
          </a:p>
        </p:txBody>
      </p:sp>
      <p:sp>
        <p:nvSpPr>
          <p:cNvPr id="6" name="Espace réservé du numéro de diapositive 5"/>
          <p:cNvSpPr>
            <a:spLocks noGrp="1"/>
          </p:cNvSpPr>
          <p:nvPr>
            <p:ph type="sldNum" sz="quarter" idx="11"/>
          </p:nvPr>
        </p:nvSpPr>
        <p:spPr/>
        <p:txBody>
          <a:bodyPr/>
          <a:lstStyle>
            <a:lvl1pPr>
              <a:defRPr>
                <a:solidFill>
                  <a:srgbClr val="595959"/>
                </a:solidFill>
              </a:defRPr>
            </a:lvl1pPr>
          </a:lstStyle>
          <a:p>
            <a:pPr>
              <a:defRPr/>
            </a:pPr>
            <a:fld id="{423BBAE1-78C9-4A6A-B23A-B61B8213B5E4}" type="slidenum">
              <a:rPr lang="fr-FR"/>
              <a:pPr>
                <a:defRPr/>
              </a:pPr>
              <a:t>‹N°›</a:t>
            </a:fld>
            <a:endParaRPr lang="fr-FR"/>
          </a:p>
        </p:txBody>
      </p:sp>
    </p:spTree>
    <p:extLst>
      <p:ext uri="{BB962C8B-B14F-4D97-AF65-F5344CB8AC3E}">
        <p14:creationId xmlns:p14="http://schemas.microsoft.com/office/powerpoint/2010/main" val="918129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re et contenu">
    <p:spTree>
      <p:nvGrpSpPr>
        <p:cNvPr id="1" name=""/>
        <p:cNvGrpSpPr/>
        <p:nvPr/>
      </p:nvGrpSpPr>
      <p:grpSpPr>
        <a:xfrm>
          <a:off x="0" y="0"/>
          <a:ext cx="0" cy="0"/>
          <a:chOff x="0" y="0"/>
          <a:chExt cx="0" cy="0"/>
        </a:xfrm>
      </p:grpSpPr>
      <p:pic>
        <p:nvPicPr>
          <p:cNvPr id="4" name="Picture 6" descr="FONDPPT3"/>
          <p:cNvPicPr>
            <a:picLocks noChangeAspect="1" noChangeArrowheads="1"/>
          </p:cNvPicPr>
          <p:nvPr/>
        </p:nvPicPr>
        <p:blipFill>
          <a:blip r:embed="rId2" cstate="print">
            <a:extLst>
              <a:ext uri="{28A0092B-C50C-407E-A947-70E740481C1C}">
                <a14:useLocalDpi xmlns:a14="http://schemas.microsoft.com/office/drawing/2010/main" val="0"/>
              </a:ext>
            </a:extLst>
          </a:blip>
          <a:srcRect r="50911" b="76672"/>
          <a:stretch>
            <a:fillRect/>
          </a:stretch>
        </p:blipFill>
        <p:spPr bwMode="auto">
          <a:xfrm>
            <a:off x="7675563" y="6281738"/>
            <a:ext cx="1444625"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p:cNvSpPr>
            <a:spLocks noGrp="1"/>
          </p:cNvSpPr>
          <p:nvPr>
            <p:ph type="title"/>
          </p:nvPr>
        </p:nvSpPr>
        <p:spPr/>
        <p:txBody>
          <a:bodyPr/>
          <a:lstStyle>
            <a:lvl1pPr algn="l">
              <a:defRPr/>
            </a:lvl1pPr>
          </a:lstStyle>
          <a:p>
            <a:r>
              <a:rPr lang="fr-FR" smtClean="0"/>
              <a:t>Modifiez le style du titre</a:t>
            </a:r>
            <a:endParaRPr lang="fr-FR" dirty="0"/>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numéro de diapositive 6"/>
          <p:cNvSpPr>
            <a:spLocks noGrp="1"/>
          </p:cNvSpPr>
          <p:nvPr>
            <p:ph type="sldNum" sz="quarter" idx="10"/>
          </p:nvPr>
        </p:nvSpPr>
        <p:spPr>
          <a:xfrm>
            <a:off x="0" y="6492875"/>
            <a:ext cx="2133600" cy="365125"/>
          </a:xfrm>
        </p:spPr>
        <p:txBody>
          <a:bodyPr/>
          <a:lstStyle>
            <a:lvl1pPr algn="l">
              <a:defRPr sz="1000"/>
            </a:lvl1pPr>
          </a:lstStyle>
          <a:p>
            <a:pPr>
              <a:defRPr/>
            </a:pPr>
            <a:fld id="{8F9DEDC7-4790-4598-888B-A03A611303AB}" type="slidenum">
              <a:rPr lang="fr-FR"/>
              <a:pPr>
                <a:defRPr/>
              </a:pPr>
              <a:t>‹N°›</a:t>
            </a:fld>
            <a:endParaRPr lang="fr-FR"/>
          </a:p>
        </p:txBody>
      </p:sp>
    </p:spTree>
    <p:extLst>
      <p:ext uri="{BB962C8B-B14F-4D97-AF65-F5344CB8AC3E}">
        <p14:creationId xmlns:p14="http://schemas.microsoft.com/office/powerpoint/2010/main" val="356158118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71438" y="71438"/>
            <a:ext cx="9001125"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smtClean="0"/>
              <a:t>Cliquez pour modifier le style du titre</a:t>
            </a:r>
          </a:p>
        </p:txBody>
      </p:sp>
      <p:sp>
        <p:nvSpPr>
          <p:cNvPr id="1027" name="Espace réservé du texte 2"/>
          <p:cNvSpPr>
            <a:spLocks noGrp="1"/>
          </p:cNvSpPr>
          <p:nvPr>
            <p:ph type="body" idx="1"/>
          </p:nvPr>
        </p:nvSpPr>
        <p:spPr bwMode="auto">
          <a:xfrm>
            <a:off x="142875" y="1071563"/>
            <a:ext cx="8858250" cy="500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smtClean="0"/>
              <a:t>Cliquez pour 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p>
        </p:txBody>
      </p:sp>
      <p:sp>
        <p:nvSpPr>
          <p:cNvPr id="6" name="Espace réservé du numéro de diapositive 5"/>
          <p:cNvSpPr>
            <a:spLocks noGrp="1"/>
          </p:cNvSpPr>
          <p:nvPr>
            <p:ph type="sldNum" sz="quarter" idx="4"/>
          </p:nvPr>
        </p:nvSpPr>
        <p:spPr>
          <a:xfrm>
            <a:off x="6929438" y="6135688"/>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66DADF63-BC91-49BB-B743-FC156D3F4760}" type="slidenum">
              <a:rPr lang="fr-FR"/>
              <a:pPr>
                <a:defRPr/>
              </a:pPr>
              <a:t>‹N°›</a:t>
            </a:fld>
            <a:endParaRPr lang="fr-FR"/>
          </a:p>
        </p:txBody>
      </p:sp>
      <p:sp>
        <p:nvSpPr>
          <p:cNvPr id="8" name="Espace réservé du pied de page 4"/>
          <p:cNvSpPr>
            <a:spLocks noGrp="1"/>
          </p:cNvSpPr>
          <p:nvPr>
            <p:ph type="ftr" sz="quarter" idx="3"/>
          </p:nvPr>
        </p:nvSpPr>
        <p:spPr>
          <a:xfrm>
            <a:off x="0" y="6572250"/>
            <a:ext cx="5305425" cy="285750"/>
          </a:xfrm>
          <a:prstGeom prst="rect">
            <a:avLst/>
          </a:prstGeom>
        </p:spPr>
        <p:txBody>
          <a:bodyPr/>
          <a:lstStyle>
            <a:lvl1pPr algn="l" eaLnBrk="1" fontAlgn="auto" hangingPunct="1">
              <a:spcBef>
                <a:spcPts val="0"/>
              </a:spcBef>
              <a:spcAft>
                <a:spcPts val="0"/>
              </a:spcAft>
              <a:defRPr sz="900">
                <a:solidFill>
                  <a:schemeClr val="tx1">
                    <a:lumMod val="65000"/>
                    <a:lumOff val="35000"/>
                  </a:schemeClr>
                </a:solidFill>
                <a:latin typeface="Arial" pitchFamily="34" charset="0"/>
                <a:cs typeface="Arial" pitchFamily="34" charset="0"/>
              </a:defRPr>
            </a:lvl1pPr>
          </a:lstStyle>
          <a:p>
            <a:pPr>
              <a:defRPr/>
            </a:pPr>
            <a:endParaRPr lang="fr-FR"/>
          </a:p>
        </p:txBody>
      </p:sp>
    </p:spTree>
  </p:cSld>
  <p:clrMap bg1="lt1" tx1="dk1" bg2="lt2" tx2="dk2" accent1="accent1" accent2="accent2" accent3="accent3" accent4="accent4" accent5="accent5" accent6="accent6" hlink="hlink" folHlink="folHlink"/>
  <p:sldLayoutIdLst>
    <p:sldLayoutId id="2147483730" r:id="rId1"/>
    <p:sldLayoutId id="2147483731" r:id="rId2"/>
  </p:sldLayoutIdLst>
  <p:txStyles>
    <p:titleStyle>
      <a:lvl1pPr algn="l" rtl="0" eaLnBrk="0" fontAlgn="base" hangingPunct="0">
        <a:spcBef>
          <a:spcPct val="0"/>
        </a:spcBef>
        <a:spcAft>
          <a:spcPct val="0"/>
        </a:spcAft>
        <a:defRPr sz="3200" b="1" kern="1200">
          <a:solidFill>
            <a:srgbClr val="31859C"/>
          </a:solidFill>
          <a:latin typeface="Arial" pitchFamily="34" charset="0"/>
          <a:ea typeface="+mj-ea"/>
          <a:cs typeface="Arial" pitchFamily="34" charset="0"/>
        </a:defRPr>
      </a:lvl1pPr>
      <a:lvl2pPr algn="l" rtl="0" eaLnBrk="0" fontAlgn="base" hangingPunct="0">
        <a:spcBef>
          <a:spcPct val="0"/>
        </a:spcBef>
        <a:spcAft>
          <a:spcPct val="0"/>
        </a:spcAft>
        <a:defRPr sz="3200" b="1">
          <a:solidFill>
            <a:srgbClr val="31859C"/>
          </a:solidFill>
          <a:latin typeface="Arial" charset="0"/>
          <a:cs typeface="Arial" charset="0"/>
        </a:defRPr>
      </a:lvl2pPr>
      <a:lvl3pPr algn="l" rtl="0" eaLnBrk="0" fontAlgn="base" hangingPunct="0">
        <a:spcBef>
          <a:spcPct val="0"/>
        </a:spcBef>
        <a:spcAft>
          <a:spcPct val="0"/>
        </a:spcAft>
        <a:defRPr sz="3200" b="1">
          <a:solidFill>
            <a:srgbClr val="31859C"/>
          </a:solidFill>
          <a:latin typeface="Arial" charset="0"/>
          <a:cs typeface="Arial" charset="0"/>
        </a:defRPr>
      </a:lvl3pPr>
      <a:lvl4pPr algn="l" rtl="0" eaLnBrk="0" fontAlgn="base" hangingPunct="0">
        <a:spcBef>
          <a:spcPct val="0"/>
        </a:spcBef>
        <a:spcAft>
          <a:spcPct val="0"/>
        </a:spcAft>
        <a:defRPr sz="3200" b="1">
          <a:solidFill>
            <a:srgbClr val="31859C"/>
          </a:solidFill>
          <a:latin typeface="Arial" charset="0"/>
          <a:cs typeface="Arial" charset="0"/>
        </a:defRPr>
      </a:lvl4pPr>
      <a:lvl5pPr algn="l" rtl="0" eaLnBrk="0" fontAlgn="base" hangingPunct="0">
        <a:spcBef>
          <a:spcPct val="0"/>
        </a:spcBef>
        <a:spcAft>
          <a:spcPct val="0"/>
        </a:spcAft>
        <a:defRPr sz="3200" b="1">
          <a:solidFill>
            <a:srgbClr val="31859C"/>
          </a:solidFill>
          <a:latin typeface="Arial" charset="0"/>
          <a:cs typeface="Arial" charset="0"/>
        </a:defRPr>
      </a:lvl5pPr>
      <a:lvl6pPr marL="457200" algn="ctr" rtl="0" eaLnBrk="1" fontAlgn="base" hangingPunct="1">
        <a:spcBef>
          <a:spcPct val="0"/>
        </a:spcBef>
        <a:spcAft>
          <a:spcPct val="0"/>
        </a:spcAft>
        <a:defRPr sz="3200" b="1">
          <a:solidFill>
            <a:srgbClr val="31859C"/>
          </a:solidFill>
          <a:latin typeface="Arial" charset="0"/>
          <a:cs typeface="Arial" charset="0"/>
        </a:defRPr>
      </a:lvl6pPr>
      <a:lvl7pPr marL="914400" algn="ctr" rtl="0" eaLnBrk="1" fontAlgn="base" hangingPunct="1">
        <a:spcBef>
          <a:spcPct val="0"/>
        </a:spcBef>
        <a:spcAft>
          <a:spcPct val="0"/>
        </a:spcAft>
        <a:defRPr sz="3200" b="1">
          <a:solidFill>
            <a:srgbClr val="31859C"/>
          </a:solidFill>
          <a:latin typeface="Arial" charset="0"/>
          <a:cs typeface="Arial" charset="0"/>
        </a:defRPr>
      </a:lvl7pPr>
      <a:lvl8pPr marL="1371600" algn="ctr" rtl="0" eaLnBrk="1" fontAlgn="base" hangingPunct="1">
        <a:spcBef>
          <a:spcPct val="0"/>
        </a:spcBef>
        <a:spcAft>
          <a:spcPct val="0"/>
        </a:spcAft>
        <a:defRPr sz="3200" b="1">
          <a:solidFill>
            <a:srgbClr val="31859C"/>
          </a:solidFill>
          <a:latin typeface="Arial" charset="0"/>
          <a:cs typeface="Arial" charset="0"/>
        </a:defRPr>
      </a:lvl8pPr>
      <a:lvl9pPr marL="1828800" algn="ctr" rtl="0" eaLnBrk="1" fontAlgn="base" hangingPunct="1">
        <a:spcBef>
          <a:spcPct val="0"/>
        </a:spcBef>
        <a:spcAft>
          <a:spcPct val="0"/>
        </a:spcAft>
        <a:defRPr sz="3200" b="1">
          <a:solidFill>
            <a:srgbClr val="31859C"/>
          </a:solidFill>
          <a:latin typeface="Arial" charset="0"/>
          <a:cs typeface="Arial" charset="0"/>
        </a:defRPr>
      </a:lvl9pPr>
    </p:titleStyle>
    <p:bodyStyle>
      <a:lvl1pPr marL="342900" indent="-342900" algn="l" rtl="0" eaLnBrk="0" fontAlgn="base" hangingPunct="0">
        <a:spcBef>
          <a:spcPct val="20000"/>
        </a:spcBef>
        <a:spcAft>
          <a:spcPct val="0"/>
        </a:spcAft>
        <a:buClr>
          <a:srgbClr val="E46C0A"/>
        </a:buClr>
        <a:buFont typeface="Arial" panose="020B0604020202020204" pitchFamily="34" charset="0"/>
        <a:buChar char="•"/>
        <a:defRPr sz="24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Clr>
          <a:srgbClr val="E46C0A"/>
        </a:buClr>
        <a:buFont typeface="Arial" panose="020B0604020202020204" pitchFamily="34" charset="0"/>
        <a:buChar char="–"/>
        <a:defRPr sz="20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Clr>
          <a:srgbClr val="E46C0A"/>
        </a:buClr>
        <a:buFont typeface="Arial" panose="020B0604020202020204" pitchFamily="34" charset="0"/>
        <a:buChar char="•"/>
        <a:defRPr sz="20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Clr>
          <a:srgbClr val="E46C0A"/>
        </a:buClr>
        <a:buFont typeface="Arial" panose="020B0604020202020204" pitchFamily="34"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Clr>
          <a:srgbClr val="E46C0A"/>
        </a:buClr>
        <a:buFont typeface="Arial" panose="020B0604020202020204"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ctrTitle"/>
          </p:nvPr>
        </p:nvSpPr>
        <p:spPr>
          <a:xfrm>
            <a:off x="107504" y="2643188"/>
            <a:ext cx="8928992" cy="1470025"/>
          </a:xfrm>
        </p:spPr>
        <p:txBody>
          <a:bodyPr>
            <a:normAutofit fontScale="90000"/>
          </a:bodyPr>
          <a:lstStyle/>
          <a:p>
            <a:pPr eaLnBrk="1" hangingPunct="1">
              <a:defRPr/>
            </a:pPr>
            <a:r>
              <a:rPr lang="fr-FR" altLang="fr-FR" sz="4800" dirty="0" smtClean="0">
                <a:latin typeface="Arial" charset="0"/>
                <a:cs typeface="Arial" charset="0"/>
              </a:rPr>
              <a:t>Le numérique au service des soins</a:t>
            </a:r>
          </a:p>
        </p:txBody>
      </p:sp>
      <p:sp>
        <p:nvSpPr>
          <p:cNvPr id="2" name="Sous-titre 1"/>
          <p:cNvSpPr>
            <a:spLocks noGrp="1"/>
          </p:cNvSpPr>
          <p:nvPr>
            <p:ph type="subTitle" idx="1"/>
          </p:nvPr>
        </p:nvSpPr>
        <p:spPr>
          <a:xfrm>
            <a:off x="1371600" y="4811620"/>
            <a:ext cx="6400800" cy="1209668"/>
          </a:xfrm>
        </p:spPr>
        <p:txBody>
          <a:bodyPr/>
          <a:lstStyle/>
          <a:p>
            <a:r>
              <a:rPr lang="fr-FR" dirty="0" smtClean="0"/>
              <a:t>HIT - 25 mai 2016</a:t>
            </a:r>
            <a:endParaRPr lang="fr-FR" dirty="0"/>
          </a:p>
        </p:txBody>
      </p:sp>
    </p:spTree>
    <p:extLst>
      <p:ext uri="{BB962C8B-B14F-4D97-AF65-F5344CB8AC3E}">
        <p14:creationId xmlns:p14="http://schemas.microsoft.com/office/powerpoint/2010/main" val="12922829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re 1"/>
          <p:cNvSpPr>
            <a:spLocks noGrp="1"/>
          </p:cNvSpPr>
          <p:nvPr>
            <p:ph type="title"/>
          </p:nvPr>
        </p:nvSpPr>
        <p:spPr/>
        <p:txBody>
          <a:bodyPr/>
          <a:lstStyle/>
          <a:p>
            <a:pPr eaLnBrk="1" hangingPunct="1">
              <a:defRPr/>
            </a:pPr>
            <a:r>
              <a:rPr lang="fr-FR" altLang="fr-FR" dirty="0" smtClean="0">
                <a:latin typeface="+mn-lt"/>
                <a:cs typeface="Arial" charset="0"/>
              </a:rPr>
              <a:t>Le Groupe hospitalier Paris Saint Joseph</a:t>
            </a:r>
          </a:p>
        </p:txBody>
      </p:sp>
      <p:sp>
        <p:nvSpPr>
          <p:cNvPr id="3" name="Espace réservé du contenu 2"/>
          <p:cNvSpPr>
            <a:spLocks noGrp="1"/>
          </p:cNvSpPr>
          <p:nvPr>
            <p:ph idx="1"/>
          </p:nvPr>
        </p:nvSpPr>
        <p:spPr>
          <a:xfrm>
            <a:off x="142875" y="1071563"/>
            <a:ext cx="8858250" cy="5237162"/>
          </a:xfrm>
        </p:spPr>
        <p:txBody>
          <a:bodyPr>
            <a:normAutofit fontScale="92500" lnSpcReduction="10000"/>
          </a:bodyPr>
          <a:lstStyle/>
          <a:p>
            <a:pPr eaLnBrk="1" hangingPunct="1">
              <a:buFont typeface="Arial" charset="0"/>
              <a:buChar char="•"/>
              <a:defRPr/>
            </a:pPr>
            <a:r>
              <a:rPr lang="fr-FR" dirty="0" smtClean="0">
                <a:latin typeface="+mj-lt"/>
              </a:rPr>
              <a:t>Hôpital privé à but non lucratif (ESPIC : Etablissement de Santé Privé d’Intérêt Collectif) du 14</a:t>
            </a:r>
            <a:r>
              <a:rPr lang="fr-FR" baseline="30000" dirty="0" smtClean="0">
                <a:latin typeface="+mj-lt"/>
              </a:rPr>
              <a:t>ème</a:t>
            </a:r>
            <a:r>
              <a:rPr lang="fr-FR" dirty="0" smtClean="0">
                <a:latin typeface="+mj-lt"/>
              </a:rPr>
              <a:t> arrondissement de Paris,</a:t>
            </a:r>
          </a:p>
          <a:p>
            <a:pPr eaLnBrk="1" hangingPunct="1">
              <a:buFont typeface="Arial" charset="0"/>
              <a:buChar char="•"/>
              <a:defRPr/>
            </a:pPr>
            <a:r>
              <a:rPr lang="fr-FR" dirty="0" smtClean="0">
                <a:latin typeface="+mj-lt"/>
              </a:rPr>
              <a:t>Activité MCO (Médecine, Chirurgie, Obstétrique),</a:t>
            </a:r>
          </a:p>
          <a:p>
            <a:pPr eaLnBrk="1" hangingPunct="1">
              <a:buFont typeface="Arial" charset="0"/>
              <a:buChar char="•"/>
              <a:defRPr/>
            </a:pPr>
            <a:r>
              <a:rPr lang="fr-FR" dirty="0" smtClean="0">
                <a:latin typeface="+mj-lt"/>
              </a:rPr>
              <a:t>25 spécialités médicales et chirurgicales (regroupés en 5 Pôles),</a:t>
            </a:r>
          </a:p>
          <a:p>
            <a:pPr eaLnBrk="1" hangingPunct="1">
              <a:buFont typeface="Arial" charset="0"/>
              <a:buChar char="•"/>
              <a:defRPr/>
            </a:pPr>
            <a:r>
              <a:rPr lang="fr-FR" dirty="0" smtClean="0">
                <a:latin typeface="+mj-lt"/>
              </a:rPr>
              <a:t>620 lits et places,</a:t>
            </a:r>
          </a:p>
          <a:p>
            <a:pPr eaLnBrk="1" hangingPunct="1">
              <a:buFont typeface="Arial" charset="0"/>
              <a:buChar char="•"/>
              <a:defRPr/>
            </a:pPr>
            <a:r>
              <a:rPr lang="fr-FR" dirty="0" smtClean="0">
                <a:latin typeface="+mj-lt"/>
              </a:rPr>
              <a:t>2.000 ETP (dont 260 médecins, 110 internes et 150 externes),</a:t>
            </a:r>
          </a:p>
          <a:p>
            <a:pPr eaLnBrk="1" hangingPunct="1">
              <a:buFont typeface="Arial" charset="0"/>
              <a:buChar char="•"/>
              <a:defRPr/>
            </a:pPr>
            <a:r>
              <a:rPr lang="fr-FR" dirty="0" smtClean="0">
                <a:latin typeface="+mj-lt"/>
              </a:rPr>
              <a:t>65.000 hospitalisations,</a:t>
            </a:r>
          </a:p>
          <a:p>
            <a:pPr eaLnBrk="1" hangingPunct="1">
              <a:buFont typeface="Arial" charset="0"/>
              <a:buChar char="•"/>
              <a:defRPr/>
            </a:pPr>
            <a:r>
              <a:rPr lang="fr-FR" dirty="0" smtClean="0">
                <a:latin typeface="+mj-lt"/>
              </a:rPr>
              <a:t>Bloc opératoire de 19 salles,</a:t>
            </a:r>
          </a:p>
          <a:p>
            <a:pPr eaLnBrk="1" hangingPunct="1">
              <a:buFont typeface="Arial" charset="0"/>
              <a:buChar char="•"/>
              <a:defRPr/>
            </a:pPr>
            <a:r>
              <a:rPr lang="fr-FR" dirty="0" smtClean="0">
                <a:latin typeface="+mj-lt"/>
              </a:rPr>
              <a:t>20.000 interventions chirurgicales,</a:t>
            </a:r>
          </a:p>
          <a:p>
            <a:pPr eaLnBrk="1" hangingPunct="1">
              <a:buFont typeface="Arial" charset="0"/>
              <a:buChar char="•"/>
              <a:defRPr/>
            </a:pPr>
            <a:r>
              <a:rPr lang="fr-FR" dirty="0" smtClean="0">
                <a:latin typeface="+mj-lt"/>
              </a:rPr>
              <a:t>40.000 passages aux urgences,</a:t>
            </a:r>
          </a:p>
          <a:p>
            <a:pPr eaLnBrk="1" hangingPunct="1">
              <a:buFont typeface="Arial" charset="0"/>
              <a:buChar char="•"/>
              <a:defRPr/>
            </a:pPr>
            <a:r>
              <a:rPr lang="fr-FR" dirty="0" smtClean="0">
                <a:latin typeface="+mj-lt"/>
              </a:rPr>
              <a:t>3.200 accouchements,</a:t>
            </a:r>
          </a:p>
          <a:p>
            <a:pPr eaLnBrk="1" hangingPunct="1">
              <a:buFont typeface="Arial" charset="0"/>
              <a:buChar char="•"/>
              <a:defRPr/>
            </a:pPr>
            <a:r>
              <a:rPr lang="fr-FR" dirty="0" smtClean="0">
                <a:latin typeface="+mj-lt"/>
              </a:rPr>
              <a:t>150.000 consultations,</a:t>
            </a:r>
          </a:p>
          <a:p>
            <a:pPr eaLnBrk="1" hangingPunct="1">
              <a:buFont typeface="Arial" charset="0"/>
              <a:buChar char="•"/>
              <a:defRPr/>
            </a:pPr>
            <a:r>
              <a:rPr lang="fr-FR" dirty="0" smtClean="0">
                <a:latin typeface="+mj-lt"/>
              </a:rPr>
              <a:t>Laboratoire de 50 millions de B,</a:t>
            </a:r>
          </a:p>
          <a:p>
            <a:pPr eaLnBrk="1" hangingPunct="1">
              <a:buFont typeface="Arial" charset="0"/>
              <a:buChar char="•"/>
              <a:defRPr/>
            </a:pPr>
            <a:r>
              <a:rPr lang="fr-FR" dirty="0" smtClean="0">
                <a:latin typeface="+mj-lt"/>
              </a:rPr>
              <a:t>2 Scanners, 3 IRM, 1 EOS.</a:t>
            </a:r>
          </a:p>
          <a:p>
            <a:pPr eaLnBrk="1" hangingPunct="1">
              <a:buFont typeface="Arial" charset="0"/>
              <a:buChar char="•"/>
              <a:defRPr/>
            </a:pPr>
            <a:endParaRPr lang="fr-FR" dirty="0">
              <a:latin typeface="+mj-lt"/>
            </a:endParaRPr>
          </a:p>
        </p:txBody>
      </p:sp>
      <p:pic>
        <p:nvPicPr>
          <p:cNvPr id="19460"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08575" y="3644900"/>
            <a:ext cx="3554413" cy="2232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750836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re 1"/>
          <p:cNvSpPr>
            <a:spLocks noGrp="1"/>
          </p:cNvSpPr>
          <p:nvPr>
            <p:ph type="title"/>
          </p:nvPr>
        </p:nvSpPr>
        <p:spPr/>
        <p:txBody>
          <a:bodyPr/>
          <a:lstStyle/>
          <a:p>
            <a:pPr eaLnBrk="1" hangingPunct="1">
              <a:defRPr/>
            </a:pPr>
            <a:r>
              <a:rPr lang="fr-FR" altLang="fr-FR" sz="3600" dirty="0" smtClean="0">
                <a:latin typeface="+mn-lt"/>
                <a:cs typeface="Arial" charset="0"/>
              </a:rPr>
              <a:t>Contexte</a:t>
            </a:r>
          </a:p>
        </p:txBody>
      </p:sp>
      <p:sp>
        <p:nvSpPr>
          <p:cNvPr id="6147" name="Espace réservé du contenu 2"/>
          <p:cNvSpPr>
            <a:spLocks noGrp="1"/>
          </p:cNvSpPr>
          <p:nvPr>
            <p:ph idx="1"/>
          </p:nvPr>
        </p:nvSpPr>
        <p:spPr>
          <a:xfrm>
            <a:off x="142875" y="1071563"/>
            <a:ext cx="8858250" cy="5453781"/>
          </a:xfrm>
        </p:spPr>
        <p:txBody>
          <a:bodyPr/>
          <a:lstStyle/>
          <a:p>
            <a:pPr marL="0" indent="0" eaLnBrk="1" hangingPunct="1">
              <a:buNone/>
              <a:defRPr/>
            </a:pPr>
            <a:r>
              <a:rPr lang="fr-FR" altLang="fr-FR" dirty="0" smtClean="0">
                <a:latin typeface="+mn-lt"/>
                <a:cs typeface="Arial" charset="0"/>
              </a:rPr>
              <a:t>Le GH Paris Saint Joseph a débuté son informatisation de la production de soins depuis plusieurs années, suivant des priorités « classiques »:</a:t>
            </a:r>
          </a:p>
          <a:p>
            <a:pPr eaLnBrk="1" hangingPunct="1">
              <a:buFont typeface="Arial" charset="0"/>
              <a:buChar char="•"/>
              <a:defRPr/>
            </a:pPr>
            <a:r>
              <a:rPr lang="fr-FR" altLang="fr-FR" sz="2000" dirty="0" smtClean="0">
                <a:latin typeface="+mn-lt"/>
                <a:cs typeface="Arial" charset="0"/>
              </a:rPr>
              <a:t>Gestion Administrative des Patients,</a:t>
            </a:r>
          </a:p>
          <a:p>
            <a:pPr eaLnBrk="1" hangingPunct="1">
              <a:buFont typeface="Arial" charset="0"/>
              <a:buChar char="•"/>
              <a:defRPr/>
            </a:pPr>
            <a:r>
              <a:rPr lang="fr-FR" altLang="fr-FR" sz="2000" dirty="0" smtClean="0">
                <a:latin typeface="+mn-lt"/>
                <a:cs typeface="Arial" charset="0"/>
              </a:rPr>
              <a:t>Facturation,</a:t>
            </a:r>
          </a:p>
          <a:p>
            <a:pPr eaLnBrk="1" hangingPunct="1">
              <a:buFont typeface="Arial" charset="0"/>
              <a:buChar char="•"/>
              <a:defRPr/>
            </a:pPr>
            <a:r>
              <a:rPr lang="fr-FR" altLang="fr-FR" sz="2000" dirty="0" smtClean="0">
                <a:latin typeface="+mn-lt"/>
                <a:cs typeface="Arial" charset="0"/>
              </a:rPr>
              <a:t>Activité PMSI,</a:t>
            </a:r>
          </a:p>
          <a:p>
            <a:pPr eaLnBrk="1" hangingPunct="1">
              <a:buFont typeface="Arial" charset="0"/>
              <a:buChar char="•"/>
              <a:defRPr/>
            </a:pPr>
            <a:r>
              <a:rPr lang="fr-FR" altLang="fr-FR" sz="2000" dirty="0" smtClean="0">
                <a:latin typeface="+mn-lt"/>
                <a:cs typeface="Arial" charset="0"/>
              </a:rPr>
              <a:t>Bureautique médicale,</a:t>
            </a:r>
          </a:p>
          <a:p>
            <a:pPr eaLnBrk="1" hangingPunct="1">
              <a:buFont typeface="Arial" charset="0"/>
              <a:buChar char="•"/>
              <a:defRPr/>
            </a:pPr>
            <a:r>
              <a:rPr lang="fr-FR" altLang="fr-FR" sz="2000" dirty="0" smtClean="0">
                <a:latin typeface="+mn-lt"/>
                <a:cs typeface="Arial" charset="0"/>
              </a:rPr>
              <a:t>Circuit du médicament.</a:t>
            </a:r>
          </a:p>
          <a:p>
            <a:pPr marL="0" indent="0" eaLnBrk="1" hangingPunct="1">
              <a:buNone/>
              <a:defRPr/>
            </a:pPr>
            <a:endParaRPr lang="fr-FR" altLang="fr-FR" sz="2000" dirty="0" smtClean="0">
              <a:latin typeface="+mn-lt"/>
              <a:cs typeface="Arial" charset="0"/>
            </a:endParaRPr>
          </a:p>
          <a:p>
            <a:pPr marL="457200" lvl="1" indent="0" eaLnBrk="1" hangingPunct="1">
              <a:buNone/>
              <a:defRPr/>
            </a:pPr>
            <a:r>
              <a:rPr lang="fr-FR" altLang="fr-FR" dirty="0" smtClean="0">
                <a:latin typeface="+mn-lt"/>
                <a:cs typeface="Arial" charset="0"/>
              </a:rPr>
              <a:t>Cette informatisation a placé l’hôpital dans une situation complexe avec un Dossier patient mi- électronique, mi- papier, qui ne permettait pas de garantir l’accès à l’ensemble de l’information utile aux professionnels.</a:t>
            </a:r>
          </a:p>
          <a:p>
            <a:pPr marL="457200" lvl="1" indent="0" algn="ctr" eaLnBrk="1" hangingPunct="1">
              <a:buNone/>
              <a:defRPr/>
            </a:pPr>
            <a:r>
              <a:rPr lang="fr-FR" altLang="fr-FR" dirty="0" smtClean="0">
                <a:solidFill>
                  <a:srgbClr val="0070C0"/>
                </a:solidFill>
                <a:latin typeface="+mn-lt"/>
                <a:cs typeface="Arial" charset="0"/>
              </a:rPr>
              <a:t>Il fallait donc choisir :</a:t>
            </a:r>
          </a:p>
          <a:p>
            <a:pPr marL="457200" lvl="1" indent="0" algn="ctr" eaLnBrk="1" hangingPunct="1">
              <a:buNone/>
              <a:defRPr/>
            </a:pPr>
            <a:r>
              <a:rPr lang="fr-FR" altLang="fr-FR" b="1" dirty="0" smtClean="0">
                <a:solidFill>
                  <a:srgbClr val="0070C0"/>
                </a:solidFill>
                <a:latin typeface="+mn-lt"/>
                <a:cs typeface="Arial" charset="0"/>
              </a:rPr>
              <a:t>tout numérique ou tout papier ?</a:t>
            </a:r>
          </a:p>
        </p:txBody>
      </p:sp>
    </p:spTree>
    <p:extLst>
      <p:ext uri="{BB962C8B-B14F-4D97-AF65-F5344CB8AC3E}">
        <p14:creationId xmlns:p14="http://schemas.microsoft.com/office/powerpoint/2010/main" val="1950262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fade">
                                      <p:cBhvr>
                                        <p:cTn id="7" dur="5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fade">
                                      <p:cBhvr>
                                        <p:cTn id="12" dur="500"/>
                                        <p:tgtEl>
                                          <p:spTgt spid="61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fade">
                                      <p:cBhvr>
                                        <p:cTn id="17" dur="500"/>
                                        <p:tgtEl>
                                          <p:spTgt spid="614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147">
                                            <p:txEl>
                                              <p:pRg st="3" end="3"/>
                                            </p:txEl>
                                          </p:spTgt>
                                        </p:tgtEl>
                                        <p:attrNameLst>
                                          <p:attrName>style.visibility</p:attrName>
                                        </p:attrNameLst>
                                      </p:cBhvr>
                                      <p:to>
                                        <p:strVal val="visible"/>
                                      </p:to>
                                    </p:set>
                                    <p:animEffect transition="in" filter="fade">
                                      <p:cBhvr>
                                        <p:cTn id="22" dur="500"/>
                                        <p:tgtEl>
                                          <p:spTgt spid="614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147">
                                            <p:txEl>
                                              <p:pRg st="4" end="4"/>
                                            </p:txEl>
                                          </p:spTgt>
                                        </p:tgtEl>
                                        <p:attrNameLst>
                                          <p:attrName>style.visibility</p:attrName>
                                        </p:attrNameLst>
                                      </p:cBhvr>
                                      <p:to>
                                        <p:strVal val="visible"/>
                                      </p:to>
                                    </p:set>
                                    <p:animEffect transition="in" filter="fade">
                                      <p:cBhvr>
                                        <p:cTn id="27" dur="500"/>
                                        <p:tgtEl>
                                          <p:spTgt spid="614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147">
                                            <p:txEl>
                                              <p:pRg st="5" end="5"/>
                                            </p:txEl>
                                          </p:spTgt>
                                        </p:tgtEl>
                                        <p:attrNameLst>
                                          <p:attrName>style.visibility</p:attrName>
                                        </p:attrNameLst>
                                      </p:cBhvr>
                                      <p:to>
                                        <p:strVal val="visible"/>
                                      </p:to>
                                    </p:set>
                                    <p:animEffect transition="in" filter="fade">
                                      <p:cBhvr>
                                        <p:cTn id="32" dur="500"/>
                                        <p:tgtEl>
                                          <p:spTgt spid="614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147">
                                            <p:txEl>
                                              <p:pRg st="7" end="7"/>
                                            </p:txEl>
                                          </p:spTgt>
                                        </p:tgtEl>
                                        <p:attrNameLst>
                                          <p:attrName>style.visibility</p:attrName>
                                        </p:attrNameLst>
                                      </p:cBhvr>
                                      <p:to>
                                        <p:strVal val="visible"/>
                                      </p:to>
                                    </p:set>
                                    <p:animEffect transition="in" filter="fade">
                                      <p:cBhvr>
                                        <p:cTn id="37" dur="500"/>
                                        <p:tgtEl>
                                          <p:spTgt spid="6147">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6147">
                                            <p:txEl>
                                              <p:pRg st="8" end="8"/>
                                            </p:txEl>
                                          </p:spTgt>
                                        </p:tgtEl>
                                        <p:attrNameLst>
                                          <p:attrName>style.visibility</p:attrName>
                                        </p:attrNameLst>
                                      </p:cBhvr>
                                      <p:to>
                                        <p:strVal val="visible"/>
                                      </p:to>
                                    </p:set>
                                    <p:anim calcmode="lin" valueType="num">
                                      <p:cBhvr>
                                        <p:cTn id="42" dur="500" fill="hold"/>
                                        <p:tgtEl>
                                          <p:spTgt spid="6147">
                                            <p:txEl>
                                              <p:pRg st="8" end="8"/>
                                            </p:txEl>
                                          </p:spTgt>
                                        </p:tgtEl>
                                        <p:attrNameLst>
                                          <p:attrName>ppt_w</p:attrName>
                                        </p:attrNameLst>
                                      </p:cBhvr>
                                      <p:tavLst>
                                        <p:tav tm="0">
                                          <p:val>
                                            <p:fltVal val="0"/>
                                          </p:val>
                                        </p:tav>
                                        <p:tav tm="100000">
                                          <p:val>
                                            <p:strVal val="#ppt_w"/>
                                          </p:val>
                                        </p:tav>
                                      </p:tavLst>
                                    </p:anim>
                                    <p:anim calcmode="lin" valueType="num">
                                      <p:cBhvr>
                                        <p:cTn id="43" dur="500" fill="hold"/>
                                        <p:tgtEl>
                                          <p:spTgt spid="6147">
                                            <p:txEl>
                                              <p:pRg st="8" end="8"/>
                                            </p:txEl>
                                          </p:spTgt>
                                        </p:tgtEl>
                                        <p:attrNameLst>
                                          <p:attrName>ppt_h</p:attrName>
                                        </p:attrNameLst>
                                      </p:cBhvr>
                                      <p:tavLst>
                                        <p:tav tm="0">
                                          <p:val>
                                            <p:fltVal val="0"/>
                                          </p:val>
                                        </p:tav>
                                        <p:tav tm="100000">
                                          <p:val>
                                            <p:strVal val="#ppt_h"/>
                                          </p:val>
                                        </p:tav>
                                      </p:tavLst>
                                    </p:anim>
                                    <p:animEffect transition="in" filter="fade">
                                      <p:cBhvr>
                                        <p:cTn id="44" dur="500"/>
                                        <p:tgtEl>
                                          <p:spTgt spid="6147">
                                            <p:txEl>
                                              <p:pRg st="8" end="8"/>
                                            </p:txEl>
                                          </p:spTgt>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6147">
                                            <p:txEl>
                                              <p:pRg st="9" end="9"/>
                                            </p:txEl>
                                          </p:spTgt>
                                        </p:tgtEl>
                                        <p:attrNameLst>
                                          <p:attrName>style.visibility</p:attrName>
                                        </p:attrNameLst>
                                      </p:cBhvr>
                                      <p:to>
                                        <p:strVal val="visible"/>
                                      </p:to>
                                    </p:set>
                                    <p:anim calcmode="lin" valueType="num">
                                      <p:cBhvr>
                                        <p:cTn id="47" dur="500" fill="hold"/>
                                        <p:tgtEl>
                                          <p:spTgt spid="6147">
                                            <p:txEl>
                                              <p:pRg st="9" end="9"/>
                                            </p:txEl>
                                          </p:spTgt>
                                        </p:tgtEl>
                                        <p:attrNameLst>
                                          <p:attrName>ppt_w</p:attrName>
                                        </p:attrNameLst>
                                      </p:cBhvr>
                                      <p:tavLst>
                                        <p:tav tm="0">
                                          <p:val>
                                            <p:fltVal val="0"/>
                                          </p:val>
                                        </p:tav>
                                        <p:tav tm="100000">
                                          <p:val>
                                            <p:strVal val="#ppt_w"/>
                                          </p:val>
                                        </p:tav>
                                      </p:tavLst>
                                    </p:anim>
                                    <p:anim calcmode="lin" valueType="num">
                                      <p:cBhvr>
                                        <p:cTn id="48" dur="500" fill="hold"/>
                                        <p:tgtEl>
                                          <p:spTgt spid="6147">
                                            <p:txEl>
                                              <p:pRg st="9" end="9"/>
                                            </p:txEl>
                                          </p:spTgt>
                                        </p:tgtEl>
                                        <p:attrNameLst>
                                          <p:attrName>ppt_h</p:attrName>
                                        </p:attrNameLst>
                                      </p:cBhvr>
                                      <p:tavLst>
                                        <p:tav tm="0">
                                          <p:val>
                                            <p:fltVal val="0"/>
                                          </p:val>
                                        </p:tav>
                                        <p:tav tm="100000">
                                          <p:val>
                                            <p:strVal val="#ppt_h"/>
                                          </p:val>
                                        </p:tav>
                                      </p:tavLst>
                                    </p:anim>
                                    <p:animEffect transition="in" filter="fade">
                                      <p:cBhvr>
                                        <p:cTn id="49" dur="500"/>
                                        <p:tgtEl>
                                          <p:spTgt spid="614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re 1"/>
          <p:cNvSpPr>
            <a:spLocks noGrp="1"/>
          </p:cNvSpPr>
          <p:nvPr>
            <p:ph type="title"/>
          </p:nvPr>
        </p:nvSpPr>
        <p:spPr/>
        <p:txBody>
          <a:bodyPr/>
          <a:lstStyle/>
          <a:p>
            <a:pPr eaLnBrk="1" hangingPunct="1">
              <a:defRPr/>
            </a:pPr>
            <a:r>
              <a:rPr lang="fr-FR" altLang="fr-FR" dirty="0" smtClean="0">
                <a:latin typeface="+mn-lt"/>
                <a:cs typeface="Arial" charset="0"/>
              </a:rPr>
              <a:t>La naissance d’un projet ambitieux…</a:t>
            </a:r>
          </a:p>
        </p:txBody>
      </p:sp>
      <p:sp>
        <p:nvSpPr>
          <p:cNvPr id="3" name="Espace réservé du contenu 2"/>
          <p:cNvSpPr>
            <a:spLocks noGrp="1"/>
          </p:cNvSpPr>
          <p:nvPr>
            <p:ph idx="1"/>
          </p:nvPr>
        </p:nvSpPr>
        <p:spPr>
          <a:xfrm>
            <a:off x="142875" y="1071563"/>
            <a:ext cx="8821613" cy="5237162"/>
          </a:xfrm>
        </p:spPr>
        <p:txBody>
          <a:bodyPr>
            <a:normAutofit/>
          </a:bodyPr>
          <a:lstStyle/>
          <a:p>
            <a:pPr marL="0" indent="0" eaLnBrk="1" hangingPunct="1">
              <a:buNone/>
              <a:defRPr/>
            </a:pPr>
            <a:r>
              <a:rPr lang="fr-FR" dirty="0" smtClean="0">
                <a:latin typeface="+mj-lt"/>
              </a:rPr>
              <a:t>Après une période de réflexion et d’échanges, le Comité de Direction du Groupe hospitalier et la CME ont décidé d’accélérer l’informatisation et de la généraliser, en l’appuyant sur des principes forts :</a:t>
            </a:r>
          </a:p>
          <a:p>
            <a:pPr marL="0" indent="0" eaLnBrk="1" hangingPunct="1">
              <a:buNone/>
              <a:defRPr/>
            </a:pPr>
            <a:endParaRPr lang="fr-FR" dirty="0" smtClean="0">
              <a:latin typeface="+mj-lt"/>
            </a:endParaRPr>
          </a:p>
          <a:p>
            <a:pPr marL="0" indent="0" eaLnBrk="1" hangingPunct="1">
              <a:buNone/>
              <a:defRPr/>
            </a:pPr>
            <a:r>
              <a:rPr lang="fr-FR" dirty="0" smtClean="0">
                <a:latin typeface="+mj-lt"/>
              </a:rPr>
              <a:t>Parce que </a:t>
            </a:r>
            <a:r>
              <a:rPr lang="fr-FR" b="1" dirty="0" smtClean="0">
                <a:solidFill>
                  <a:srgbClr val="0070C0"/>
                </a:solidFill>
                <a:latin typeface="+mj-lt"/>
              </a:rPr>
              <a:t>l’information</a:t>
            </a:r>
            <a:r>
              <a:rPr lang="fr-FR" dirty="0" smtClean="0">
                <a:solidFill>
                  <a:srgbClr val="0070C0"/>
                </a:solidFill>
                <a:latin typeface="+mj-lt"/>
              </a:rPr>
              <a:t> </a:t>
            </a:r>
            <a:r>
              <a:rPr lang="fr-FR" dirty="0" smtClean="0">
                <a:latin typeface="+mj-lt"/>
              </a:rPr>
              <a:t>médicale ou soignante, enregistrée en </a:t>
            </a:r>
            <a:r>
              <a:rPr lang="fr-FR" b="1" dirty="0" smtClean="0">
                <a:solidFill>
                  <a:srgbClr val="0070C0"/>
                </a:solidFill>
                <a:latin typeface="+mj-lt"/>
              </a:rPr>
              <a:t>temps</a:t>
            </a:r>
            <a:r>
              <a:rPr lang="fr-FR" dirty="0" smtClean="0">
                <a:latin typeface="+mj-lt"/>
              </a:rPr>
              <a:t> </a:t>
            </a:r>
            <a:r>
              <a:rPr lang="fr-FR" b="1" dirty="0" smtClean="0">
                <a:solidFill>
                  <a:srgbClr val="0070C0"/>
                </a:solidFill>
                <a:latin typeface="+mj-lt"/>
              </a:rPr>
              <a:t>réel</a:t>
            </a:r>
            <a:r>
              <a:rPr lang="fr-FR" dirty="0" smtClean="0">
                <a:solidFill>
                  <a:srgbClr val="0070C0"/>
                </a:solidFill>
                <a:latin typeface="+mj-lt"/>
              </a:rPr>
              <a:t> </a:t>
            </a:r>
            <a:r>
              <a:rPr lang="fr-FR" dirty="0" smtClean="0">
                <a:latin typeface="+mj-lt"/>
              </a:rPr>
              <a:t>par son producteur sans intermédiaire et accessible instantanément à tous est un vrai gage de </a:t>
            </a:r>
            <a:r>
              <a:rPr lang="fr-FR" b="1" dirty="0" smtClean="0">
                <a:solidFill>
                  <a:srgbClr val="0070C0"/>
                </a:solidFill>
                <a:latin typeface="+mj-lt"/>
              </a:rPr>
              <a:t>sécurité et de qualité des soins</a:t>
            </a:r>
            <a:r>
              <a:rPr lang="fr-FR" dirty="0" smtClean="0">
                <a:latin typeface="+mj-lt"/>
              </a:rPr>
              <a:t>, l’institution doit tout faire pour offrir cette qualité aux patients.</a:t>
            </a:r>
          </a:p>
          <a:p>
            <a:pPr marL="0" indent="0" eaLnBrk="1" hangingPunct="1">
              <a:buNone/>
              <a:defRPr/>
            </a:pPr>
            <a:endParaRPr lang="fr-FR" dirty="0">
              <a:latin typeface="+mj-lt"/>
            </a:endParaRPr>
          </a:p>
          <a:p>
            <a:pPr marL="0" indent="0" algn="ctr" eaLnBrk="1" hangingPunct="1">
              <a:buNone/>
              <a:defRPr/>
            </a:pPr>
            <a:r>
              <a:rPr lang="fr-FR" dirty="0" smtClean="0">
                <a:latin typeface="+mj-lt"/>
              </a:rPr>
              <a:t>Le GHPSJ s’est alors lancé le défi de devenir un</a:t>
            </a:r>
          </a:p>
          <a:p>
            <a:pPr marL="0" indent="0" algn="ctr" eaLnBrk="1" hangingPunct="1">
              <a:buNone/>
              <a:defRPr/>
            </a:pPr>
            <a:r>
              <a:rPr lang="fr-FR" dirty="0" smtClean="0">
                <a:latin typeface="+mj-lt"/>
              </a:rPr>
              <a:t> « </a:t>
            </a:r>
            <a:r>
              <a:rPr lang="fr-FR" b="1" dirty="0" smtClean="0">
                <a:solidFill>
                  <a:srgbClr val="0070C0"/>
                </a:solidFill>
                <a:latin typeface="+mj-lt"/>
              </a:rPr>
              <a:t>Hôpital Zéro Papier</a:t>
            </a:r>
            <a:r>
              <a:rPr lang="fr-FR" dirty="0" smtClean="0">
                <a:latin typeface="+mj-lt"/>
              </a:rPr>
              <a:t> »</a:t>
            </a:r>
          </a:p>
          <a:p>
            <a:pPr marL="0" indent="0" eaLnBrk="1" hangingPunct="1">
              <a:buNone/>
              <a:defRPr/>
            </a:pPr>
            <a:endParaRPr lang="fr-FR" dirty="0" smtClean="0">
              <a:latin typeface="+mj-lt"/>
            </a:endParaRPr>
          </a:p>
        </p:txBody>
      </p:sp>
    </p:spTree>
    <p:extLst>
      <p:ext uri="{BB962C8B-B14F-4D97-AF65-F5344CB8AC3E}">
        <p14:creationId xmlns:p14="http://schemas.microsoft.com/office/powerpoint/2010/main" val="1852080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stretch>
            <a:fillRect/>
          </a:stretch>
        </p:blipFill>
        <p:spPr>
          <a:xfrm>
            <a:off x="323528" y="1725778"/>
            <a:ext cx="1008112" cy="1008112"/>
          </a:xfrm>
          <a:prstGeom prst="rect">
            <a:avLst/>
          </a:prstGeom>
        </p:spPr>
      </p:pic>
      <p:sp>
        <p:nvSpPr>
          <p:cNvPr id="5122" name="Titre 1"/>
          <p:cNvSpPr>
            <a:spLocks noGrp="1"/>
          </p:cNvSpPr>
          <p:nvPr>
            <p:ph type="title"/>
          </p:nvPr>
        </p:nvSpPr>
        <p:spPr/>
        <p:txBody>
          <a:bodyPr/>
          <a:lstStyle/>
          <a:p>
            <a:pPr eaLnBrk="1" hangingPunct="1">
              <a:defRPr/>
            </a:pPr>
            <a:r>
              <a:rPr lang="fr-FR" altLang="fr-FR" dirty="0" smtClean="0">
                <a:latin typeface="+mn-lt"/>
                <a:cs typeface="Arial" charset="0"/>
              </a:rPr>
              <a:t>Le projet Zéro Papier</a:t>
            </a:r>
          </a:p>
        </p:txBody>
      </p:sp>
      <p:sp>
        <p:nvSpPr>
          <p:cNvPr id="3" name="Espace réservé du contenu 2"/>
          <p:cNvSpPr>
            <a:spLocks noGrp="1"/>
          </p:cNvSpPr>
          <p:nvPr>
            <p:ph idx="1"/>
          </p:nvPr>
        </p:nvSpPr>
        <p:spPr>
          <a:xfrm>
            <a:off x="142875" y="1071563"/>
            <a:ext cx="8858250" cy="5237162"/>
          </a:xfrm>
        </p:spPr>
        <p:txBody>
          <a:bodyPr>
            <a:normAutofit/>
          </a:bodyPr>
          <a:lstStyle/>
          <a:p>
            <a:pPr marL="0" indent="0" eaLnBrk="1" hangingPunct="1">
              <a:buNone/>
              <a:defRPr/>
            </a:pPr>
            <a:r>
              <a:rPr lang="fr-FR" dirty="0" smtClean="0">
                <a:latin typeface="+mj-lt"/>
              </a:rPr>
              <a:t>Les différentes composantes du projet :</a:t>
            </a:r>
          </a:p>
          <a:p>
            <a:pPr lvl="3" eaLnBrk="1" hangingPunct="1">
              <a:buFont typeface="Arial" charset="0"/>
              <a:buChar char="•"/>
              <a:defRPr/>
            </a:pPr>
            <a:endParaRPr lang="fr-FR" dirty="0" smtClean="0">
              <a:latin typeface="+mj-lt"/>
            </a:endParaRPr>
          </a:p>
          <a:p>
            <a:pPr lvl="3" eaLnBrk="1" hangingPunct="1">
              <a:buFont typeface="Arial" charset="0"/>
              <a:buChar char="•"/>
              <a:defRPr/>
            </a:pPr>
            <a:r>
              <a:rPr lang="fr-FR" dirty="0" smtClean="0">
                <a:latin typeface="+mj-lt"/>
              </a:rPr>
              <a:t>Consultations sous DxCare,</a:t>
            </a:r>
          </a:p>
          <a:p>
            <a:pPr lvl="3" eaLnBrk="1" hangingPunct="1">
              <a:buFont typeface="Arial" charset="0"/>
              <a:buChar char="•"/>
              <a:defRPr/>
            </a:pPr>
            <a:endParaRPr lang="fr-FR" dirty="0" smtClean="0">
              <a:latin typeface="+mj-lt"/>
            </a:endParaRPr>
          </a:p>
          <a:p>
            <a:pPr lvl="3" eaLnBrk="1" hangingPunct="1">
              <a:buFont typeface="Arial" charset="0"/>
              <a:buChar char="•"/>
              <a:defRPr/>
            </a:pPr>
            <a:r>
              <a:rPr lang="fr-FR" dirty="0" smtClean="0">
                <a:latin typeface="+mj-lt"/>
              </a:rPr>
              <a:t>Observations médicales spécialisées dans DxCare,</a:t>
            </a:r>
          </a:p>
          <a:p>
            <a:pPr lvl="3" eaLnBrk="1" hangingPunct="1">
              <a:buFont typeface="Arial" charset="0"/>
              <a:buChar char="•"/>
              <a:defRPr/>
            </a:pPr>
            <a:endParaRPr lang="fr-FR" dirty="0" smtClean="0">
              <a:latin typeface="+mj-lt"/>
            </a:endParaRPr>
          </a:p>
          <a:p>
            <a:pPr lvl="3" eaLnBrk="1" hangingPunct="1">
              <a:buFont typeface="Arial" charset="0"/>
              <a:buChar char="•"/>
              <a:defRPr/>
            </a:pPr>
            <a:r>
              <a:rPr lang="fr-FR" dirty="0" smtClean="0">
                <a:latin typeface="+mj-lt"/>
              </a:rPr>
              <a:t>Reconnaissance vocale Dragon </a:t>
            </a:r>
            <a:r>
              <a:rPr lang="fr-FR" dirty="0" err="1" smtClean="0">
                <a:latin typeface="+mj-lt"/>
              </a:rPr>
              <a:t>Medical</a:t>
            </a:r>
            <a:r>
              <a:rPr lang="fr-FR" dirty="0" smtClean="0">
                <a:latin typeface="+mj-lt"/>
              </a:rPr>
              <a:t> pour tous les médecins,</a:t>
            </a:r>
          </a:p>
          <a:p>
            <a:pPr lvl="3" eaLnBrk="1" hangingPunct="1">
              <a:buFont typeface="Arial" charset="0"/>
              <a:buChar char="•"/>
              <a:defRPr/>
            </a:pPr>
            <a:endParaRPr lang="fr-FR" dirty="0" smtClean="0">
              <a:latin typeface="+mj-lt"/>
            </a:endParaRPr>
          </a:p>
          <a:p>
            <a:pPr lvl="3" eaLnBrk="1" hangingPunct="1">
              <a:buFont typeface="Arial" charset="0"/>
              <a:buChar char="•"/>
              <a:defRPr/>
            </a:pPr>
            <a:r>
              <a:rPr lang="fr-FR" dirty="0" smtClean="0">
                <a:latin typeface="+mj-lt"/>
              </a:rPr>
              <a:t>Bureautique DxCare sans intervention de secrétaire,</a:t>
            </a:r>
          </a:p>
          <a:p>
            <a:pPr lvl="3" eaLnBrk="1" hangingPunct="1">
              <a:buFont typeface="Arial" charset="0"/>
              <a:buChar char="•"/>
              <a:defRPr/>
            </a:pPr>
            <a:endParaRPr lang="fr-FR" dirty="0" smtClean="0">
              <a:latin typeface="+mj-lt"/>
            </a:endParaRPr>
          </a:p>
          <a:p>
            <a:pPr lvl="3" eaLnBrk="1" hangingPunct="1">
              <a:buFont typeface="Arial" charset="0"/>
              <a:buChar char="•"/>
              <a:defRPr/>
            </a:pPr>
            <a:r>
              <a:rPr lang="fr-FR" dirty="0" smtClean="0">
                <a:latin typeface="+mj-lt"/>
              </a:rPr>
              <a:t>Envoi des CRH le jour même via la </a:t>
            </a:r>
            <a:r>
              <a:rPr lang="fr-FR" dirty="0" err="1" smtClean="0">
                <a:latin typeface="+mj-lt"/>
              </a:rPr>
              <a:t>MSSanté</a:t>
            </a:r>
            <a:r>
              <a:rPr lang="fr-FR" dirty="0" smtClean="0">
                <a:latin typeface="+mj-lt"/>
              </a:rPr>
              <a:t>,</a:t>
            </a:r>
          </a:p>
        </p:txBody>
      </p:sp>
      <p:pic>
        <p:nvPicPr>
          <p:cNvPr id="5" name="Image 4"/>
          <p:cNvPicPr>
            <a:picLocks noChangeAspect="1"/>
          </p:cNvPicPr>
          <p:nvPr/>
        </p:nvPicPr>
        <p:blipFill>
          <a:blip r:embed="rId3"/>
          <a:stretch>
            <a:fillRect/>
          </a:stretch>
        </p:blipFill>
        <p:spPr>
          <a:xfrm>
            <a:off x="323528" y="3064456"/>
            <a:ext cx="927547" cy="927547"/>
          </a:xfrm>
          <a:prstGeom prst="rect">
            <a:avLst/>
          </a:prstGeom>
        </p:spPr>
      </p:pic>
      <p:pic>
        <p:nvPicPr>
          <p:cNvPr id="6" name="Image 5"/>
          <p:cNvPicPr>
            <a:picLocks noChangeAspect="1"/>
          </p:cNvPicPr>
          <p:nvPr/>
        </p:nvPicPr>
        <p:blipFill>
          <a:blip r:embed="rId4"/>
          <a:stretch>
            <a:fillRect/>
          </a:stretch>
        </p:blipFill>
        <p:spPr>
          <a:xfrm>
            <a:off x="433822" y="4653136"/>
            <a:ext cx="787524" cy="787524"/>
          </a:xfrm>
          <a:prstGeom prst="rect">
            <a:avLst/>
          </a:prstGeom>
        </p:spPr>
      </p:pic>
    </p:spTree>
    <p:extLst>
      <p:ext uri="{BB962C8B-B14F-4D97-AF65-F5344CB8AC3E}">
        <p14:creationId xmlns:p14="http://schemas.microsoft.com/office/powerpoint/2010/main" val="2259786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par>
                                <p:cTn id="15" presetID="10" presetClass="entr" presetSubtype="0" fill="hold" nodeType="with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additive="base">
                                        <p:cTn id="22"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8"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 calcmode="lin" valueType="num">
                                      <p:cBhvr additive="base">
                                        <p:cTn id="28"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29" dur="500" fill="hold"/>
                                        <p:tgtEl>
                                          <p:spTgt spid="3">
                                            <p:txEl>
                                              <p:pRg st="6" end="6"/>
                                            </p:txEl>
                                          </p:spTgt>
                                        </p:tgtEl>
                                        <p:attrNameLst>
                                          <p:attrName>ppt_y</p:attrName>
                                        </p:attrNameLst>
                                      </p:cBhvr>
                                      <p:tavLst>
                                        <p:tav tm="0">
                                          <p:val>
                                            <p:strVal val="#ppt_y"/>
                                          </p:val>
                                        </p:tav>
                                        <p:tav tm="100000">
                                          <p:val>
                                            <p:strVal val="#ppt_y"/>
                                          </p:val>
                                        </p:tav>
                                      </p:tavLst>
                                    </p:anim>
                                  </p:childTnLst>
                                </p:cTn>
                              </p:par>
                              <p:par>
                                <p:cTn id="30" presetID="10" presetClass="entr" presetSubtype="0" fill="hold" nodeType="with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fade">
                                      <p:cBhvr>
                                        <p:cTn id="32" dur="500"/>
                                        <p:tgtEl>
                                          <p:spTgt spid="5"/>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 calcmode="lin" valueType="num">
                                      <p:cBhvr additive="base">
                                        <p:cTn id="43"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10" end="10"/>
                                            </p:txEl>
                                          </p:spTgt>
                                        </p:tgtEl>
                                        <p:attrNameLst>
                                          <p:attrName>ppt_y</p:attrName>
                                        </p:attrNameLst>
                                      </p:cBhvr>
                                      <p:tavLst>
                                        <p:tav tm="0">
                                          <p:val>
                                            <p:strVal val="#ppt_y"/>
                                          </p:val>
                                        </p:tav>
                                        <p:tav tm="100000">
                                          <p:val>
                                            <p:strVal val="#ppt_y"/>
                                          </p:val>
                                        </p:tav>
                                      </p:tavLst>
                                    </p:anim>
                                  </p:childTnLst>
                                </p:cTn>
                              </p:par>
                              <p:par>
                                <p:cTn id="45" presetID="10" presetClass="entr" presetSubtype="0" fill="hold" nodeType="with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fade">
                                      <p:cBhvr>
                                        <p:cTn id="4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7053" y="4528670"/>
            <a:ext cx="959984" cy="715516"/>
          </a:xfrm>
          <a:prstGeom prst="rect">
            <a:avLst/>
          </a:prstGeom>
        </p:spPr>
      </p:pic>
      <p:pic>
        <p:nvPicPr>
          <p:cNvPr id="10" name="Imag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8308" y="1236784"/>
            <a:ext cx="997474" cy="737569"/>
          </a:xfrm>
          <a:prstGeom prst="rect">
            <a:avLst/>
          </a:prstGeom>
        </p:spPr>
      </p:pic>
      <p:sp>
        <p:nvSpPr>
          <p:cNvPr id="5122" name="Titre 1"/>
          <p:cNvSpPr>
            <a:spLocks noGrp="1"/>
          </p:cNvSpPr>
          <p:nvPr>
            <p:ph type="title"/>
          </p:nvPr>
        </p:nvSpPr>
        <p:spPr/>
        <p:txBody>
          <a:bodyPr/>
          <a:lstStyle/>
          <a:p>
            <a:pPr eaLnBrk="1" hangingPunct="1">
              <a:defRPr/>
            </a:pPr>
            <a:r>
              <a:rPr lang="fr-FR" altLang="fr-FR" dirty="0" smtClean="0">
                <a:latin typeface="+mn-lt"/>
                <a:cs typeface="Arial" charset="0"/>
              </a:rPr>
              <a:t>Le projet Zéro Papier	</a:t>
            </a:r>
          </a:p>
        </p:txBody>
      </p:sp>
      <p:sp>
        <p:nvSpPr>
          <p:cNvPr id="3" name="Espace réservé du contenu 2"/>
          <p:cNvSpPr>
            <a:spLocks noGrp="1"/>
          </p:cNvSpPr>
          <p:nvPr>
            <p:ph idx="1"/>
          </p:nvPr>
        </p:nvSpPr>
        <p:spPr>
          <a:xfrm>
            <a:off x="142875" y="1071563"/>
            <a:ext cx="8858250" cy="5237162"/>
          </a:xfrm>
        </p:spPr>
        <p:txBody>
          <a:bodyPr>
            <a:normAutofit/>
          </a:bodyPr>
          <a:lstStyle/>
          <a:p>
            <a:pPr lvl="4" eaLnBrk="1" hangingPunct="1">
              <a:buFont typeface="Arial" charset="0"/>
              <a:buChar char="•"/>
              <a:defRPr/>
            </a:pPr>
            <a:r>
              <a:rPr lang="fr-FR" dirty="0" smtClean="0">
                <a:latin typeface="+mj-lt"/>
              </a:rPr>
              <a:t>Numérisation des dossiers d’archive,</a:t>
            </a:r>
          </a:p>
          <a:p>
            <a:pPr lvl="4" eaLnBrk="1" hangingPunct="1">
              <a:buFont typeface="Arial" charset="0"/>
              <a:buChar char="•"/>
              <a:defRPr/>
            </a:pPr>
            <a:endParaRPr lang="fr-FR" dirty="0" smtClean="0">
              <a:latin typeface="+mj-lt"/>
            </a:endParaRPr>
          </a:p>
          <a:p>
            <a:pPr lvl="4" eaLnBrk="1" hangingPunct="1">
              <a:buFont typeface="Arial" charset="0"/>
              <a:buChar char="•"/>
              <a:defRPr/>
            </a:pPr>
            <a:r>
              <a:rPr lang="fr-FR" dirty="0" smtClean="0">
                <a:latin typeface="+mj-lt"/>
              </a:rPr>
              <a:t>Numérisation </a:t>
            </a:r>
            <a:r>
              <a:rPr lang="fr-FR" dirty="0">
                <a:latin typeface="+mj-lt"/>
              </a:rPr>
              <a:t>des pièces administratives et des documents externes</a:t>
            </a:r>
          </a:p>
          <a:p>
            <a:pPr lvl="4" eaLnBrk="1" hangingPunct="1">
              <a:buFont typeface="Arial" charset="0"/>
              <a:buChar char="•"/>
              <a:defRPr/>
            </a:pPr>
            <a:endParaRPr lang="fr-FR" dirty="0" smtClean="0">
              <a:latin typeface="+mj-lt"/>
            </a:endParaRPr>
          </a:p>
          <a:p>
            <a:pPr lvl="4" eaLnBrk="1" hangingPunct="1">
              <a:buFont typeface="Arial" charset="0"/>
              <a:buChar char="•"/>
              <a:defRPr/>
            </a:pPr>
            <a:r>
              <a:rPr lang="fr-FR" dirty="0" smtClean="0">
                <a:latin typeface="+mj-lt"/>
              </a:rPr>
              <a:t>Prescription connectée de Biologie,</a:t>
            </a:r>
          </a:p>
          <a:p>
            <a:pPr lvl="4" eaLnBrk="1" hangingPunct="1">
              <a:buFont typeface="Arial" charset="0"/>
              <a:buChar char="•"/>
              <a:defRPr/>
            </a:pPr>
            <a:endParaRPr lang="fr-FR" dirty="0" smtClean="0">
              <a:latin typeface="+mj-lt"/>
            </a:endParaRPr>
          </a:p>
          <a:p>
            <a:pPr lvl="4" eaLnBrk="1" hangingPunct="1">
              <a:buFont typeface="Arial" charset="0"/>
              <a:buChar char="•"/>
              <a:defRPr/>
            </a:pPr>
            <a:r>
              <a:rPr lang="fr-FR" dirty="0" smtClean="0">
                <a:latin typeface="+mj-lt"/>
              </a:rPr>
              <a:t>Prescriptions connectées d’Imagerie,</a:t>
            </a:r>
          </a:p>
          <a:p>
            <a:pPr lvl="4" eaLnBrk="1" hangingPunct="1">
              <a:buFont typeface="Arial" charset="0"/>
              <a:buChar char="•"/>
              <a:defRPr/>
            </a:pPr>
            <a:endParaRPr lang="fr-FR" dirty="0" smtClean="0">
              <a:latin typeface="+mj-lt"/>
            </a:endParaRPr>
          </a:p>
          <a:p>
            <a:pPr lvl="4" eaLnBrk="1" hangingPunct="1">
              <a:buFont typeface="Arial" charset="0"/>
              <a:buChar char="•"/>
              <a:defRPr/>
            </a:pPr>
            <a:endParaRPr lang="fr-FR" dirty="0" smtClean="0">
              <a:latin typeface="+mj-lt"/>
            </a:endParaRPr>
          </a:p>
          <a:p>
            <a:pPr lvl="4" eaLnBrk="1" hangingPunct="1">
              <a:buFont typeface="Arial" charset="0"/>
              <a:buChar char="•"/>
              <a:defRPr/>
            </a:pPr>
            <a:r>
              <a:rPr lang="fr-FR" dirty="0" smtClean="0">
                <a:latin typeface="+mj-lt"/>
              </a:rPr>
              <a:t>Logiciel centralisé des rendez-vous (</a:t>
            </a:r>
            <a:r>
              <a:rPr lang="fr-FR" dirty="0" err="1" smtClean="0">
                <a:latin typeface="+mj-lt"/>
              </a:rPr>
              <a:t>DxPlanning</a:t>
            </a:r>
            <a:r>
              <a:rPr lang="fr-FR" dirty="0" smtClean="0">
                <a:latin typeface="+mj-lt"/>
              </a:rPr>
              <a:t>) et </a:t>
            </a:r>
            <a:r>
              <a:rPr lang="fr-FR" dirty="0" err="1" smtClean="0">
                <a:latin typeface="+mj-lt"/>
              </a:rPr>
              <a:t>RdV</a:t>
            </a:r>
            <a:r>
              <a:rPr lang="fr-FR" dirty="0" smtClean="0">
                <a:latin typeface="+mj-lt"/>
              </a:rPr>
              <a:t> en ligne</a:t>
            </a:r>
          </a:p>
          <a:p>
            <a:pPr lvl="4" eaLnBrk="1" hangingPunct="1">
              <a:buFont typeface="Arial" charset="0"/>
              <a:buChar char="•"/>
              <a:defRPr/>
            </a:pPr>
            <a:endParaRPr lang="fr-FR" dirty="0" smtClean="0">
              <a:latin typeface="+mj-lt"/>
            </a:endParaRPr>
          </a:p>
          <a:p>
            <a:pPr lvl="4" eaLnBrk="1" hangingPunct="1">
              <a:buFont typeface="Arial" charset="0"/>
              <a:buChar char="•"/>
              <a:defRPr/>
            </a:pPr>
            <a:r>
              <a:rPr lang="fr-FR" dirty="0" err="1" smtClean="0">
                <a:latin typeface="+mj-lt"/>
              </a:rPr>
              <a:t>DxSMA</a:t>
            </a:r>
            <a:r>
              <a:rPr lang="fr-FR" dirty="0">
                <a:latin typeface="+mj-lt"/>
              </a:rPr>
              <a:t>.</a:t>
            </a:r>
            <a:endParaRPr lang="fr-FR" dirty="0" smtClean="0">
              <a:latin typeface="+mj-lt"/>
            </a:endParaRPr>
          </a:p>
          <a:p>
            <a:pPr marL="1828800" lvl="4" indent="0" eaLnBrk="1" hangingPunct="1">
              <a:buNone/>
              <a:defRPr/>
            </a:pPr>
            <a:endParaRPr lang="fr-FR" dirty="0" smtClean="0">
              <a:latin typeface="+mj-lt"/>
            </a:endParaRPr>
          </a:p>
        </p:txBody>
      </p:sp>
      <p:pic>
        <p:nvPicPr>
          <p:cNvPr id="8" name="Imag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5400000" flipH="1">
            <a:off x="873615" y="2354255"/>
            <a:ext cx="306860" cy="1352637"/>
          </a:xfrm>
          <a:prstGeom prst="rect">
            <a:avLst/>
          </a:prstGeom>
        </p:spPr>
      </p:pic>
      <p:pic>
        <p:nvPicPr>
          <p:cNvPr id="9" name="Imag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61930" y="3266868"/>
            <a:ext cx="1330230" cy="1047489"/>
          </a:xfrm>
          <a:prstGeom prst="rect">
            <a:avLst/>
          </a:prstGeom>
        </p:spPr>
      </p:pic>
    </p:spTree>
    <p:extLst>
      <p:ext uri="{BB962C8B-B14F-4D97-AF65-F5344CB8AC3E}">
        <p14:creationId xmlns:p14="http://schemas.microsoft.com/office/powerpoint/2010/main" val="1332553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1" presetClass="entr" presetSubtype="0"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8"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ppt_y"/>
                                          </p:val>
                                        </p:tav>
                                        <p:tav tm="100000">
                                          <p:val>
                                            <p:strVal val="#ppt_y"/>
                                          </p:val>
                                        </p:tav>
                                      </p:tavLst>
                                    </p:anim>
                                  </p:childTnLst>
                                </p:cTn>
                              </p:par>
                              <p:par>
                                <p:cTn id="23" presetID="10" presetClass="entr" presetSubtype="0" fill="hold"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5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grpId="0" nodeType="click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 calcmode="lin" valueType="num">
                                      <p:cBhvr additive="base">
                                        <p:cTn id="30"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3">
                                            <p:txEl>
                                              <p:pRg st="6" end="6"/>
                                            </p:txEl>
                                          </p:spTgt>
                                        </p:tgtEl>
                                        <p:attrNameLst>
                                          <p:attrName>ppt_y</p:attrName>
                                        </p:attrNameLst>
                                      </p:cBhvr>
                                      <p:tavLst>
                                        <p:tav tm="0">
                                          <p:val>
                                            <p:strVal val="#ppt_y"/>
                                          </p:val>
                                        </p:tav>
                                        <p:tav tm="100000">
                                          <p:val>
                                            <p:strVal val="#ppt_y"/>
                                          </p:val>
                                        </p:tav>
                                      </p:tavLst>
                                    </p:anim>
                                  </p:childTnLst>
                                </p:cTn>
                              </p:par>
                              <p:par>
                                <p:cTn id="32" presetID="10" presetClass="entr" presetSubtype="0" fill="hold" nodeType="with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fade">
                                      <p:cBhvr>
                                        <p:cTn id="34" dur="500"/>
                                        <p:tgtEl>
                                          <p:spTgt spid="9"/>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ntr" presetSubtype="8"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 calcmode="lin" valueType="num">
                                      <p:cBhvr additive="base">
                                        <p:cTn id="39"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3">
                                            <p:txEl>
                                              <p:pRg st="9" end="9"/>
                                            </p:txEl>
                                          </p:spTgt>
                                        </p:tgtEl>
                                        <p:attrNameLst>
                                          <p:attrName>ppt_y</p:attrName>
                                        </p:attrNameLst>
                                      </p:cBhvr>
                                      <p:tavLst>
                                        <p:tav tm="0">
                                          <p:val>
                                            <p:strVal val="#ppt_y"/>
                                          </p:val>
                                        </p:tav>
                                        <p:tav tm="100000">
                                          <p:val>
                                            <p:strVal val="#ppt_y"/>
                                          </p:val>
                                        </p:tav>
                                      </p:tavLst>
                                    </p:anim>
                                  </p:childTnLst>
                                </p:cTn>
                              </p:par>
                              <p:par>
                                <p:cTn id="41" presetID="10" presetClass="entr" presetSubtype="0" fill="hold" nodeType="with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fade">
                                      <p:cBhvr>
                                        <p:cTn id="43" dur="500"/>
                                        <p:tgtEl>
                                          <p:spTgt spid="7"/>
                                        </p:tgtEl>
                                      </p:cBhvr>
                                    </p:animEffect>
                                  </p:childTnLst>
                                </p:cTn>
                              </p:par>
                            </p:childTnLst>
                          </p:cTn>
                        </p:par>
                      </p:childTnLst>
                    </p:cTn>
                  </p:par>
                  <p:par>
                    <p:cTn id="44" fill="hold">
                      <p:stCondLst>
                        <p:cond delay="indefinite"/>
                      </p:stCondLst>
                      <p:childTnLst>
                        <p:par>
                          <p:cTn id="45" fill="hold">
                            <p:stCondLst>
                              <p:cond delay="0"/>
                            </p:stCondLst>
                            <p:childTnLst>
                              <p:par>
                                <p:cTn id="46" presetID="2" presetClass="entr" presetSubtype="8" fill="hold" grpId="0" nodeType="clickEffect">
                                  <p:stCondLst>
                                    <p:cond delay="0"/>
                                  </p:stCondLst>
                                  <p:childTnLst>
                                    <p:set>
                                      <p:cBhvr>
                                        <p:cTn id="47" dur="1" fill="hold">
                                          <p:stCondLst>
                                            <p:cond delay="0"/>
                                          </p:stCondLst>
                                        </p:cTn>
                                        <p:tgtEl>
                                          <p:spTgt spid="3">
                                            <p:txEl>
                                              <p:pRg st="11" end="11"/>
                                            </p:txEl>
                                          </p:spTgt>
                                        </p:tgtEl>
                                        <p:attrNameLst>
                                          <p:attrName>style.visibility</p:attrName>
                                        </p:attrNameLst>
                                      </p:cBhvr>
                                      <p:to>
                                        <p:strVal val="visible"/>
                                      </p:to>
                                    </p:set>
                                    <p:anim calcmode="lin" valueType="num">
                                      <p:cBhvr additive="base">
                                        <p:cTn id="48" dur="500" fill="hold"/>
                                        <p:tgtEl>
                                          <p:spTgt spid="3">
                                            <p:txEl>
                                              <p:pRg st="11" end="11"/>
                                            </p:txEl>
                                          </p:spTgt>
                                        </p:tgtEl>
                                        <p:attrNameLst>
                                          <p:attrName>ppt_x</p:attrName>
                                        </p:attrNameLst>
                                      </p:cBhvr>
                                      <p:tavLst>
                                        <p:tav tm="0">
                                          <p:val>
                                            <p:strVal val="0-#ppt_w/2"/>
                                          </p:val>
                                        </p:tav>
                                        <p:tav tm="100000">
                                          <p:val>
                                            <p:strVal val="#ppt_x"/>
                                          </p:val>
                                        </p:tav>
                                      </p:tavLst>
                                    </p:anim>
                                    <p:anim calcmode="lin" valueType="num">
                                      <p:cBhvr additive="base">
                                        <p:cTn id="49" dur="500" fill="hold"/>
                                        <p:tgtEl>
                                          <p:spTgt spid="3">
                                            <p:txEl>
                                              <p:pRg st="11"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re 1"/>
          <p:cNvSpPr>
            <a:spLocks noGrp="1"/>
          </p:cNvSpPr>
          <p:nvPr>
            <p:ph type="title"/>
          </p:nvPr>
        </p:nvSpPr>
        <p:spPr/>
        <p:txBody>
          <a:bodyPr/>
          <a:lstStyle/>
          <a:p>
            <a:pPr eaLnBrk="1" hangingPunct="1">
              <a:defRPr/>
            </a:pPr>
            <a:r>
              <a:rPr lang="fr-FR" altLang="fr-FR" sz="3600" dirty="0" smtClean="0">
                <a:latin typeface="+mn-lt"/>
                <a:cs typeface="Arial" charset="0"/>
              </a:rPr>
              <a:t>Les apports du Zéro Papier</a:t>
            </a:r>
          </a:p>
        </p:txBody>
      </p:sp>
      <p:graphicFrame>
        <p:nvGraphicFramePr>
          <p:cNvPr id="4" name="Diagramme 3"/>
          <p:cNvGraphicFramePr/>
          <p:nvPr>
            <p:extLst>
              <p:ext uri="{D42A27DB-BD31-4B8C-83A1-F6EECF244321}">
                <p14:modId xmlns:p14="http://schemas.microsoft.com/office/powerpoint/2010/main" val="717095066"/>
              </p:ext>
            </p:extLst>
          </p:nvPr>
        </p:nvGraphicFramePr>
        <p:xfrm>
          <a:off x="45672" y="857250"/>
          <a:ext cx="8846808" cy="52360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3689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graphicEl>
                                              <a:dgm id="{A7BDE485-106C-480E-87F3-84C792BFCB43}"/>
                                            </p:graphicEl>
                                          </p:spTgt>
                                        </p:tgtEl>
                                        <p:attrNameLst>
                                          <p:attrName>style.visibility</p:attrName>
                                        </p:attrNameLst>
                                      </p:cBhvr>
                                      <p:to>
                                        <p:strVal val="visible"/>
                                      </p:to>
                                    </p:set>
                                    <p:anim calcmode="lin" valueType="num">
                                      <p:cBhvr additive="base">
                                        <p:cTn id="7" dur="500" fill="hold"/>
                                        <p:tgtEl>
                                          <p:spTgt spid="4">
                                            <p:graphicEl>
                                              <a:dgm id="{A7BDE485-106C-480E-87F3-84C792BFCB43}"/>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graphicEl>
                                              <a:dgm id="{A7BDE485-106C-480E-87F3-84C792BFCB43}"/>
                                            </p:graphic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graphicEl>
                                              <a:dgm id="{88AC4A75-4D23-42F8-929C-E6E01C047C8C}"/>
                                            </p:graphicEl>
                                          </p:spTgt>
                                        </p:tgtEl>
                                        <p:attrNameLst>
                                          <p:attrName>style.visibility</p:attrName>
                                        </p:attrNameLst>
                                      </p:cBhvr>
                                      <p:to>
                                        <p:strVal val="visible"/>
                                      </p:to>
                                    </p:set>
                                    <p:anim calcmode="lin" valueType="num">
                                      <p:cBhvr additive="base">
                                        <p:cTn id="11" dur="500" fill="hold"/>
                                        <p:tgtEl>
                                          <p:spTgt spid="4">
                                            <p:graphicEl>
                                              <a:dgm id="{88AC4A75-4D23-42F8-929C-E6E01C047C8C}"/>
                                            </p:graphic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graphicEl>
                                              <a:dgm id="{88AC4A75-4D23-42F8-929C-E6E01C047C8C}"/>
                                            </p:graphic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graphicEl>
                                              <a:dgm id="{32989316-FAAB-483A-B0F4-CB93E2373FF4}"/>
                                            </p:graphicEl>
                                          </p:spTgt>
                                        </p:tgtEl>
                                        <p:attrNameLst>
                                          <p:attrName>style.visibility</p:attrName>
                                        </p:attrNameLst>
                                      </p:cBhvr>
                                      <p:to>
                                        <p:strVal val="visible"/>
                                      </p:to>
                                    </p:set>
                                    <p:anim calcmode="lin" valueType="num">
                                      <p:cBhvr additive="base">
                                        <p:cTn id="17" dur="500" fill="hold"/>
                                        <p:tgtEl>
                                          <p:spTgt spid="4">
                                            <p:graphicEl>
                                              <a:dgm id="{32989316-FAAB-483A-B0F4-CB93E2373FF4}"/>
                                            </p:graphic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graphicEl>
                                              <a:dgm id="{32989316-FAAB-483A-B0F4-CB93E2373FF4}"/>
                                            </p:graphic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4">
                                            <p:graphicEl>
                                              <a:dgm id="{8CC1FF0C-E4A2-4B61-914E-C1C36B5A188B}"/>
                                            </p:graphicEl>
                                          </p:spTgt>
                                        </p:tgtEl>
                                        <p:attrNameLst>
                                          <p:attrName>style.visibility</p:attrName>
                                        </p:attrNameLst>
                                      </p:cBhvr>
                                      <p:to>
                                        <p:strVal val="visible"/>
                                      </p:to>
                                    </p:set>
                                    <p:anim calcmode="lin" valueType="num">
                                      <p:cBhvr additive="base">
                                        <p:cTn id="21" dur="500" fill="hold"/>
                                        <p:tgtEl>
                                          <p:spTgt spid="4">
                                            <p:graphicEl>
                                              <a:dgm id="{8CC1FF0C-E4A2-4B61-914E-C1C36B5A188B}"/>
                                            </p:graphic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graphicEl>
                                              <a:dgm id="{8CC1FF0C-E4A2-4B61-914E-C1C36B5A188B}"/>
                                            </p:graphic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4">
                                            <p:graphicEl>
                                              <a:dgm id="{AEA4FB35-7AA0-4DD6-AC4B-498D6E84DDD3}"/>
                                            </p:graphicEl>
                                          </p:spTgt>
                                        </p:tgtEl>
                                        <p:attrNameLst>
                                          <p:attrName>style.visibility</p:attrName>
                                        </p:attrNameLst>
                                      </p:cBhvr>
                                      <p:to>
                                        <p:strVal val="visible"/>
                                      </p:to>
                                    </p:set>
                                    <p:anim calcmode="lin" valueType="num">
                                      <p:cBhvr additive="base">
                                        <p:cTn id="27" dur="500" fill="hold"/>
                                        <p:tgtEl>
                                          <p:spTgt spid="4">
                                            <p:graphicEl>
                                              <a:dgm id="{AEA4FB35-7AA0-4DD6-AC4B-498D6E84DDD3}"/>
                                            </p:graphic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graphicEl>
                                              <a:dgm id="{AEA4FB35-7AA0-4DD6-AC4B-498D6E84DDD3}"/>
                                            </p:graphic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4">
                                            <p:graphicEl>
                                              <a:dgm id="{82558325-A1F0-426D-8AE3-89D52A596FF4}"/>
                                            </p:graphicEl>
                                          </p:spTgt>
                                        </p:tgtEl>
                                        <p:attrNameLst>
                                          <p:attrName>style.visibility</p:attrName>
                                        </p:attrNameLst>
                                      </p:cBhvr>
                                      <p:to>
                                        <p:strVal val="visible"/>
                                      </p:to>
                                    </p:set>
                                    <p:anim calcmode="lin" valueType="num">
                                      <p:cBhvr additive="base">
                                        <p:cTn id="31" dur="500" fill="hold"/>
                                        <p:tgtEl>
                                          <p:spTgt spid="4">
                                            <p:graphicEl>
                                              <a:dgm id="{82558325-A1F0-426D-8AE3-89D52A596FF4}"/>
                                            </p:graphic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graphicEl>
                                              <a:dgm id="{82558325-A1F0-426D-8AE3-89D52A596FF4}"/>
                                            </p:graphic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graphicEl>
                                              <a:dgm id="{86121B9E-F6A2-4497-8DA6-63D0551FF92E}"/>
                                            </p:graphicEl>
                                          </p:spTgt>
                                        </p:tgtEl>
                                        <p:attrNameLst>
                                          <p:attrName>style.visibility</p:attrName>
                                        </p:attrNameLst>
                                      </p:cBhvr>
                                      <p:to>
                                        <p:strVal val="visible"/>
                                      </p:to>
                                    </p:set>
                                    <p:anim calcmode="lin" valueType="num">
                                      <p:cBhvr additive="base">
                                        <p:cTn id="37" dur="500" fill="hold"/>
                                        <p:tgtEl>
                                          <p:spTgt spid="4">
                                            <p:graphicEl>
                                              <a:dgm id="{86121B9E-F6A2-4497-8DA6-63D0551FF92E}"/>
                                            </p:graphic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graphicEl>
                                              <a:dgm id="{86121B9E-F6A2-4497-8DA6-63D0551FF92E}"/>
                                            </p:graphic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4">
                                            <p:graphicEl>
                                              <a:dgm id="{51E5D80C-3900-4BC9-9F13-D80FC79135A8}"/>
                                            </p:graphicEl>
                                          </p:spTgt>
                                        </p:tgtEl>
                                        <p:attrNameLst>
                                          <p:attrName>style.visibility</p:attrName>
                                        </p:attrNameLst>
                                      </p:cBhvr>
                                      <p:to>
                                        <p:strVal val="visible"/>
                                      </p:to>
                                    </p:set>
                                    <p:anim calcmode="lin" valueType="num">
                                      <p:cBhvr additive="base">
                                        <p:cTn id="41" dur="500" fill="hold"/>
                                        <p:tgtEl>
                                          <p:spTgt spid="4">
                                            <p:graphicEl>
                                              <a:dgm id="{51E5D80C-3900-4BC9-9F13-D80FC79135A8}"/>
                                            </p:graphicEl>
                                          </p:spTgt>
                                        </p:tgtEl>
                                        <p:attrNameLst>
                                          <p:attrName>ppt_x</p:attrName>
                                        </p:attrNameLst>
                                      </p:cBhvr>
                                      <p:tavLst>
                                        <p:tav tm="0">
                                          <p:val>
                                            <p:strVal val="#ppt_x"/>
                                          </p:val>
                                        </p:tav>
                                        <p:tav tm="100000">
                                          <p:val>
                                            <p:strVal val="#ppt_x"/>
                                          </p:val>
                                        </p:tav>
                                      </p:tavLst>
                                    </p:anim>
                                    <p:anim calcmode="lin" valueType="num">
                                      <p:cBhvr additive="base">
                                        <p:cTn id="42" dur="500" fill="hold"/>
                                        <p:tgtEl>
                                          <p:spTgt spid="4">
                                            <p:graphicEl>
                                              <a:dgm id="{51E5D80C-3900-4BC9-9F13-D80FC79135A8}"/>
                                            </p:graphic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4">
                                            <p:graphicEl>
                                              <a:dgm id="{6801E96B-AB91-4E02-8C83-902A212A8F1A}"/>
                                            </p:graphicEl>
                                          </p:spTgt>
                                        </p:tgtEl>
                                        <p:attrNameLst>
                                          <p:attrName>style.visibility</p:attrName>
                                        </p:attrNameLst>
                                      </p:cBhvr>
                                      <p:to>
                                        <p:strVal val="visible"/>
                                      </p:to>
                                    </p:set>
                                    <p:anim calcmode="lin" valueType="num">
                                      <p:cBhvr additive="base">
                                        <p:cTn id="47" dur="500" fill="hold"/>
                                        <p:tgtEl>
                                          <p:spTgt spid="4">
                                            <p:graphicEl>
                                              <a:dgm id="{6801E96B-AB91-4E02-8C83-902A212A8F1A}"/>
                                            </p:graphic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graphicEl>
                                              <a:dgm id="{6801E96B-AB91-4E02-8C83-902A212A8F1A}"/>
                                            </p:graphicEl>
                                          </p:spTgt>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4">
                                            <p:graphicEl>
                                              <a:dgm id="{116CE449-885B-449D-8D32-7FEB568A719B}"/>
                                            </p:graphicEl>
                                          </p:spTgt>
                                        </p:tgtEl>
                                        <p:attrNameLst>
                                          <p:attrName>style.visibility</p:attrName>
                                        </p:attrNameLst>
                                      </p:cBhvr>
                                      <p:to>
                                        <p:strVal val="visible"/>
                                      </p:to>
                                    </p:set>
                                    <p:anim calcmode="lin" valueType="num">
                                      <p:cBhvr additive="base">
                                        <p:cTn id="51" dur="500" fill="hold"/>
                                        <p:tgtEl>
                                          <p:spTgt spid="4">
                                            <p:graphicEl>
                                              <a:dgm id="{116CE449-885B-449D-8D32-7FEB568A719B}"/>
                                            </p:graphicEl>
                                          </p:spTgt>
                                        </p:tgtEl>
                                        <p:attrNameLst>
                                          <p:attrName>ppt_x</p:attrName>
                                        </p:attrNameLst>
                                      </p:cBhvr>
                                      <p:tavLst>
                                        <p:tav tm="0">
                                          <p:val>
                                            <p:strVal val="#ppt_x"/>
                                          </p:val>
                                        </p:tav>
                                        <p:tav tm="100000">
                                          <p:val>
                                            <p:strVal val="#ppt_x"/>
                                          </p:val>
                                        </p:tav>
                                      </p:tavLst>
                                    </p:anim>
                                    <p:anim calcmode="lin" valueType="num">
                                      <p:cBhvr additive="base">
                                        <p:cTn id="52" dur="500" fill="hold"/>
                                        <p:tgtEl>
                                          <p:spTgt spid="4">
                                            <p:graphicEl>
                                              <a:dgm id="{116CE449-885B-449D-8D32-7FEB568A719B}"/>
                                            </p:graphic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4">
                                            <p:graphicEl>
                                              <a:dgm id="{E02AD221-2E74-4712-A104-3E1BF28BCC92}"/>
                                            </p:graphicEl>
                                          </p:spTgt>
                                        </p:tgtEl>
                                        <p:attrNameLst>
                                          <p:attrName>style.visibility</p:attrName>
                                        </p:attrNameLst>
                                      </p:cBhvr>
                                      <p:to>
                                        <p:strVal val="visible"/>
                                      </p:to>
                                    </p:set>
                                    <p:anim calcmode="lin" valueType="num">
                                      <p:cBhvr additive="base">
                                        <p:cTn id="57" dur="500" fill="hold"/>
                                        <p:tgtEl>
                                          <p:spTgt spid="4">
                                            <p:graphicEl>
                                              <a:dgm id="{E02AD221-2E74-4712-A104-3E1BF28BCC92}"/>
                                            </p:graphicEl>
                                          </p:spTgt>
                                        </p:tgtEl>
                                        <p:attrNameLst>
                                          <p:attrName>ppt_x</p:attrName>
                                        </p:attrNameLst>
                                      </p:cBhvr>
                                      <p:tavLst>
                                        <p:tav tm="0">
                                          <p:val>
                                            <p:strVal val="#ppt_x"/>
                                          </p:val>
                                        </p:tav>
                                        <p:tav tm="100000">
                                          <p:val>
                                            <p:strVal val="#ppt_x"/>
                                          </p:val>
                                        </p:tav>
                                      </p:tavLst>
                                    </p:anim>
                                    <p:anim calcmode="lin" valueType="num">
                                      <p:cBhvr additive="base">
                                        <p:cTn id="58" dur="500" fill="hold"/>
                                        <p:tgtEl>
                                          <p:spTgt spid="4">
                                            <p:graphicEl>
                                              <a:dgm id="{E02AD221-2E74-4712-A104-3E1BF28BCC92}"/>
                                            </p:graphicEl>
                                          </p:spTgt>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4">
                                            <p:graphicEl>
                                              <a:dgm id="{1CD41B6A-B3AD-4F4C-80A6-9F7DD1E57F39}"/>
                                            </p:graphicEl>
                                          </p:spTgt>
                                        </p:tgtEl>
                                        <p:attrNameLst>
                                          <p:attrName>style.visibility</p:attrName>
                                        </p:attrNameLst>
                                      </p:cBhvr>
                                      <p:to>
                                        <p:strVal val="visible"/>
                                      </p:to>
                                    </p:set>
                                    <p:anim calcmode="lin" valueType="num">
                                      <p:cBhvr additive="base">
                                        <p:cTn id="61" dur="500" fill="hold"/>
                                        <p:tgtEl>
                                          <p:spTgt spid="4">
                                            <p:graphicEl>
                                              <a:dgm id="{1CD41B6A-B3AD-4F4C-80A6-9F7DD1E57F39}"/>
                                            </p:graphic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graphicEl>
                                              <a:dgm id="{1CD41B6A-B3AD-4F4C-80A6-9F7DD1E57F39}"/>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re 1"/>
          <p:cNvSpPr>
            <a:spLocks noGrp="1"/>
          </p:cNvSpPr>
          <p:nvPr>
            <p:ph type="title"/>
          </p:nvPr>
        </p:nvSpPr>
        <p:spPr/>
        <p:txBody>
          <a:bodyPr/>
          <a:lstStyle/>
          <a:p>
            <a:pPr eaLnBrk="1" hangingPunct="1">
              <a:defRPr/>
            </a:pPr>
            <a:r>
              <a:rPr lang="fr-FR" altLang="fr-FR" dirty="0" smtClean="0">
                <a:latin typeface="+mn-lt"/>
                <a:cs typeface="Arial" charset="0"/>
              </a:rPr>
              <a:t>Quelques chiffres</a:t>
            </a:r>
          </a:p>
        </p:txBody>
      </p:sp>
      <p:graphicFrame>
        <p:nvGraphicFramePr>
          <p:cNvPr id="2" name="Diagramme 1"/>
          <p:cNvGraphicFramePr/>
          <p:nvPr>
            <p:extLst>
              <p:ext uri="{D42A27DB-BD31-4B8C-83A1-F6EECF244321}">
                <p14:modId xmlns:p14="http://schemas.microsoft.com/office/powerpoint/2010/main" val="3170936553"/>
              </p:ext>
            </p:extLst>
          </p:nvPr>
        </p:nvGraphicFramePr>
        <p:xfrm>
          <a:off x="611560" y="1052736"/>
          <a:ext cx="7992888" cy="49685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35221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graphicEl>
                                              <a:dgm id="{5B9DC87B-8F40-4394-8DE7-67AFD6DC37B2}"/>
                                            </p:graphicEl>
                                          </p:spTgt>
                                        </p:tgtEl>
                                        <p:attrNameLst>
                                          <p:attrName>style.visibility</p:attrName>
                                        </p:attrNameLst>
                                      </p:cBhvr>
                                      <p:to>
                                        <p:strVal val="visible"/>
                                      </p:to>
                                    </p:set>
                                    <p:animEffect transition="in" filter="fade">
                                      <p:cBhvr>
                                        <p:cTn id="7" dur="500"/>
                                        <p:tgtEl>
                                          <p:spTgt spid="2">
                                            <p:graphicEl>
                                              <a:dgm id="{5B9DC87B-8F40-4394-8DE7-67AFD6DC37B2}"/>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graphicEl>
                                              <a:dgm id="{BF00C057-ED6E-47C8-8B74-3BFA358E09D1}"/>
                                            </p:graphicEl>
                                          </p:spTgt>
                                        </p:tgtEl>
                                        <p:attrNameLst>
                                          <p:attrName>style.visibility</p:attrName>
                                        </p:attrNameLst>
                                      </p:cBhvr>
                                      <p:to>
                                        <p:strVal val="visible"/>
                                      </p:to>
                                    </p:set>
                                    <p:animEffect transition="in" filter="fade">
                                      <p:cBhvr>
                                        <p:cTn id="12" dur="500"/>
                                        <p:tgtEl>
                                          <p:spTgt spid="2">
                                            <p:graphicEl>
                                              <a:dgm id="{BF00C057-ED6E-47C8-8B74-3BFA358E09D1}"/>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graphicEl>
                                              <a:dgm id="{8CA60289-7985-4D22-82CD-4C23B4F01B5A}"/>
                                            </p:graphicEl>
                                          </p:spTgt>
                                        </p:tgtEl>
                                        <p:attrNameLst>
                                          <p:attrName>style.visibility</p:attrName>
                                        </p:attrNameLst>
                                      </p:cBhvr>
                                      <p:to>
                                        <p:strVal val="visible"/>
                                      </p:to>
                                    </p:set>
                                    <p:animEffect transition="in" filter="fade">
                                      <p:cBhvr>
                                        <p:cTn id="17" dur="500"/>
                                        <p:tgtEl>
                                          <p:spTgt spid="2">
                                            <p:graphicEl>
                                              <a:dgm id="{8CA60289-7985-4D22-82CD-4C23B4F01B5A}"/>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graphicEl>
                                              <a:dgm id="{82ED096F-004D-45AD-A1E9-D663C5F26BE8}"/>
                                            </p:graphicEl>
                                          </p:spTgt>
                                        </p:tgtEl>
                                        <p:attrNameLst>
                                          <p:attrName>style.visibility</p:attrName>
                                        </p:attrNameLst>
                                      </p:cBhvr>
                                      <p:to>
                                        <p:strVal val="visible"/>
                                      </p:to>
                                    </p:set>
                                    <p:animEffect transition="in" filter="fade">
                                      <p:cBhvr>
                                        <p:cTn id="22" dur="500"/>
                                        <p:tgtEl>
                                          <p:spTgt spid="2">
                                            <p:graphicEl>
                                              <a:dgm id="{82ED096F-004D-45AD-A1E9-D663C5F26BE8}"/>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graphicEl>
                                              <a:dgm id="{1E842AD7-4C34-4B94-971A-9AF0C3B6E76E}"/>
                                            </p:graphicEl>
                                          </p:spTgt>
                                        </p:tgtEl>
                                        <p:attrNameLst>
                                          <p:attrName>style.visibility</p:attrName>
                                        </p:attrNameLst>
                                      </p:cBhvr>
                                      <p:to>
                                        <p:strVal val="visible"/>
                                      </p:to>
                                    </p:set>
                                    <p:animEffect transition="in" filter="fade">
                                      <p:cBhvr>
                                        <p:cTn id="27" dur="500"/>
                                        <p:tgtEl>
                                          <p:spTgt spid="2">
                                            <p:graphicEl>
                                              <a:dgm id="{1E842AD7-4C34-4B94-971A-9AF0C3B6E76E}"/>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graphicEl>
                                              <a:dgm id="{DA17E381-0112-4924-8FBE-06A8DBADAC7E}"/>
                                            </p:graphicEl>
                                          </p:spTgt>
                                        </p:tgtEl>
                                        <p:attrNameLst>
                                          <p:attrName>style.visibility</p:attrName>
                                        </p:attrNameLst>
                                      </p:cBhvr>
                                      <p:to>
                                        <p:strVal val="visible"/>
                                      </p:to>
                                    </p:set>
                                    <p:animEffect transition="in" filter="fade">
                                      <p:cBhvr>
                                        <p:cTn id="32" dur="500"/>
                                        <p:tgtEl>
                                          <p:spTgt spid="2">
                                            <p:graphicEl>
                                              <a:dgm id="{DA17E381-0112-4924-8FBE-06A8DBADAC7E}"/>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
                                            <p:graphicEl>
                                              <a:dgm id="{BD034ABE-7CE3-40A6-BA60-2798D5DF19E0}"/>
                                            </p:graphicEl>
                                          </p:spTgt>
                                        </p:tgtEl>
                                        <p:attrNameLst>
                                          <p:attrName>style.visibility</p:attrName>
                                        </p:attrNameLst>
                                      </p:cBhvr>
                                      <p:to>
                                        <p:strVal val="visible"/>
                                      </p:to>
                                    </p:set>
                                    <p:animEffect transition="in" filter="fade">
                                      <p:cBhvr>
                                        <p:cTn id="37" dur="500"/>
                                        <p:tgtEl>
                                          <p:spTgt spid="2">
                                            <p:graphicEl>
                                              <a:dgm id="{BD034ABE-7CE3-40A6-BA60-2798D5DF19E0}"/>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
                                            <p:graphicEl>
                                              <a:dgm id="{38C70FAD-160D-4427-80FA-9A77CD4F5D85}"/>
                                            </p:graphicEl>
                                          </p:spTgt>
                                        </p:tgtEl>
                                        <p:attrNameLst>
                                          <p:attrName>style.visibility</p:attrName>
                                        </p:attrNameLst>
                                      </p:cBhvr>
                                      <p:to>
                                        <p:strVal val="visible"/>
                                      </p:to>
                                    </p:set>
                                    <p:animEffect transition="in" filter="fade">
                                      <p:cBhvr>
                                        <p:cTn id="42" dur="500"/>
                                        <p:tgtEl>
                                          <p:spTgt spid="2">
                                            <p:graphicEl>
                                              <a:dgm id="{38C70FAD-160D-4427-80FA-9A77CD4F5D85}"/>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uiExpand="1">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re 1"/>
          <p:cNvSpPr>
            <a:spLocks noGrp="1"/>
          </p:cNvSpPr>
          <p:nvPr>
            <p:ph type="title"/>
          </p:nvPr>
        </p:nvSpPr>
        <p:spPr/>
        <p:txBody>
          <a:bodyPr/>
          <a:lstStyle/>
          <a:p>
            <a:pPr eaLnBrk="1" hangingPunct="1">
              <a:defRPr/>
            </a:pPr>
            <a:r>
              <a:rPr lang="fr-FR" altLang="fr-FR" dirty="0" smtClean="0">
                <a:latin typeface="+mn-lt"/>
                <a:cs typeface="Arial" charset="0"/>
              </a:rPr>
              <a:t>Merci de votre attention….</a:t>
            </a:r>
          </a:p>
        </p:txBody>
      </p:sp>
      <p:sp>
        <p:nvSpPr>
          <p:cNvPr id="3" name="Espace réservé du contenu 2"/>
          <p:cNvSpPr>
            <a:spLocks noGrp="1"/>
          </p:cNvSpPr>
          <p:nvPr>
            <p:ph idx="1"/>
          </p:nvPr>
        </p:nvSpPr>
        <p:spPr>
          <a:xfrm>
            <a:off x="142875" y="1071563"/>
            <a:ext cx="8858250" cy="5237162"/>
          </a:xfrm>
        </p:spPr>
        <p:txBody>
          <a:bodyPr>
            <a:normAutofit/>
          </a:bodyPr>
          <a:lstStyle/>
          <a:p>
            <a:pPr marL="0" indent="0" eaLnBrk="1" hangingPunct="1">
              <a:buNone/>
              <a:defRPr/>
            </a:pPr>
            <a:endParaRPr lang="fr-FR" dirty="0" smtClean="0">
              <a:latin typeface="+mj-lt"/>
            </a:endParaRPr>
          </a:p>
        </p:txBody>
      </p:sp>
    </p:spTree>
    <p:extLst>
      <p:ext uri="{BB962C8B-B14F-4D97-AF65-F5344CB8AC3E}">
        <p14:creationId xmlns:p14="http://schemas.microsoft.com/office/powerpoint/2010/main" val="2091892745"/>
      </p:ext>
    </p:extLst>
  </p:cSld>
  <p:clrMapOvr>
    <a:masterClrMapping/>
  </p:clrMapOvr>
  <p:timing>
    <p:tnLst>
      <p:par>
        <p:cTn id="1" dur="indefinite" restart="never" nodeType="tmRoot"/>
      </p:par>
    </p:tnLst>
  </p:timing>
</p:sld>
</file>

<file path=ppt/theme/theme1.xml><?xml version="1.0" encoding="utf-8"?>
<a:theme xmlns:a="http://schemas.openxmlformats.org/drawingml/2006/main" name="GHPSJ">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GHPSJ</Template>
  <TotalTime>24040</TotalTime>
  <Words>508</Words>
  <Application>Microsoft Office PowerPoint</Application>
  <PresentationFormat>Affichage à l'écran (4:3)</PresentationFormat>
  <Paragraphs>80</Paragraphs>
  <Slides>9</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9</vt:i4>
      </vt:variant>
    </vt:vector>
  </HeadingPairs>
  <TitlesOfParts>
    <vt:vector size="12" baseType="lpstr">
      <vt:lpstr>Arial</vt:lpstr>
      <vt:lpstr>Calibri</vt:lpstr>
      <vt:lpstr>GHPSJ</vt:lpstr>
      <vt:lpstr>Le numérique au service des soins</vt:lpstr>
      <vt:lpstr>Le Groupe hospitalier Paris Saint Joseph</vt:lpstr>
      <vt:lpstr>Contexte</vt:lpstr>
      <vt:lpstr>La naissance d’un projet ambitieux…</vt:lpstr>
      <vt:lpstr>Le projet Zéro Papier</vt:lpstr>
      <vt:lpstr>Le projet Zéro Papier </vt:lpstr>
      <vt:lpstr>Les apports du Zéro Papier</vt:lpstr>
      <vt:lpstr>Quelques chiffres</vt:lpstr>
      <vt:lpstr>Merci de votre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Tableau de Bord DSI Décembre 2011</dc:title>
  <dc:subject>Tableau de bord DSI</dc:subject>
  <dc:creator>Boussekey Olivier</dc:creator>
  <cp:lastModifiedBy>AGEZ Isabelle</cp:lastModifiedBy>
  <cp:revision>188</cp:revision>
  <cp:lastPrinted>2013-11-25T08:51:57Z</cp:lastPrinted>
  <dcterms:created xsi:type="dcterms:W3CDTF">2012-01-04T08:07:59Z</dcterms:created>
  <dcterms:modified xsi:type="dcterms:W3CDTF">2016-05-19T15:20:52Z</dcterms:modified>
</cp:coreProperties>
</file>